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18288000" cy="10287000"/>
  <p:notesSz cx="6858000" cy="9144000"/>
  <p:embeddedFontLst>
    <p:embeddedFont>
      <p:font typeface="Bebas Neue 1" charset="1" panose="020B0606020202050201"/>
      <p:regular r:id="rId13"/>
    </p:embeddedFont>
    <p:embeddedFont>
      <p:font typeface="Bebas Neue 2 Bold" charset="1" panose="020B0606020202050201"/>
      <p:regular r:id="rId14"/>
    </p:embeddedFont>
    <p:embeddedFont>
      <p:font typeface="Open Sans 1" charset="1" panose="020B0606030504020204"/>
      <p:regular r:id="rId15"/>
    </p:embeddedFont>
    <p:embeddedFont>
      <p:font typeface="Open Sans 1 Bold" charset="1" panose="020B0806030504020204"/>
      <p:regular r:id="rId16"/>
    </p:embeddedFont>
    <p:embeddedFont>
      <p:font typeface="Open Sans 2 Medium" charset="1" panose="00000000000000000000"/>
      <p:regular r:id="rId17"/>
    </p:embeddedFont>
    <p:embeddedFont>
      <p:font typeface="Open Sans 2" charset="1" panose="00000000000000000000"/>
      <p:regular r:id="rId18"/>
    </p:embeddedFont>
    <p:embeddedFont>
      <p:font typeface="Open Sans 2 Bold" charset="1" panose="0000000000000000000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png" Type="http://schemas.openxmlformats.org/officeDocument/2006/relationships/image"/><Relationship Id="rId4" Target="../media/image3.svg" Type="http://schemas.openxmlformats.org/officeDocument/2006/relationships/image"/><Relationship Id="rId5" Target="../media/image4.png" Type="http://schemas.openxmlformats.org/officeDocument/2006/relationships/image"/><Relationship Id="rId6" Target="../media/image5.svg" Type="http://schemas.openxmlformats.org/officeDocument/2006/relationships/image"/><Relationship Id="rId7" Target="../media/image6.png" Type="http://schemas.openxmlformats.org/officeDocument/2006/relationships/image"/><Relationship Id="rId8" Target="../media/image7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6.png" Type="http://schemas.openxmlformats.org/officeDocument/2006/relationships/image"/><Relationship Id="rId2" Target="../media/image8.png" Type="http://schemas.openxmlformats.org/officeDocument/2006/relationships/image"/><Relationship Id="rId3" Target="../media/image9.svg" Type="http://schemas.openxmlformats.org/officeDocument/2006/relationships/image"/><Relationship Id="rId4" Target="../media/image10.png" Type="http://schemas.openxmlformats.org/officeDocument/2006/relationships/image"/><Relationship Id="rId5" Target="../media/image11.svg" Type="http://schemas.openxmlformats.org/officeDocument/2006/relationships/image"/><Relationship Id="rId6" Target="../media/image12.png" Type="http://schemas.openxmlformats.org/officeDocument/2006/relationships/image"/><Relationship Id="rId7" Target="../media/image13.svg" Type="http://schemas.openxmlformats.org/officeDocument/2006/relationships/image"/><Relationship Id="rId8" Target="../media/image14.png" Type="http://schemas.openxmlformats.org/officeDocument/2006/relationships/image"/><Relationship Id="rId9" Target="../media/image15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25.png" Type="http://schemas.openxmlformats.org/officeDocument/2006/relationships/image"/><Relationship Id="rId11" Target="../media/image26.svg" Type="http://schemas.openxmlformats.org/officeDocument/2006/relationships/image"/><Relationship Id="rId12" Target="../media/image16.png" Type="http://schemas.openxmlformats.org/officeDocument/2006/relationships/image"/><Relationship Id="rId2" Target="../media/image17.png" Type="http://schemas.openxmlformats.org/officeDocument/2006/relationships/image"/><Relationship Id="rId3" Target="../media/image18.svg" Type="http://schemas.openxmlformats.org/officeDocument/2006/relationships/image"/><Relationship Id="rId4" Target="../media/image19.png" Type="http://schemas.openxmlformats.org/officeDocument/2006/relationships/image"/><Relationship Id="rId5" Target="../media/image20.svg" Type="http://schemas.openxmlformats.org/officeDocument/2006/relationships/image"/><Relationship Id="rId6" Target="../media/image21.png" Type="http://schemas.openxmlformats.org/officeDocument/2006/relationships/image"/><Relationship Id="rId7" Target="../media/image22.svg" Type="http://schemas.openxmlformats.org/officeDocument/2006/relationships/image"/><Relationship Id="rId8" Target="../media/image23.png" Type="http://schemas.openxmlformats.org/officeDocument/2006/relationships/image"/><Relationship Id="rId9" Target="../media/image24.sv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5.jpeg" Type="http://schemas.openxmlformats.org/officeDocument/2006/relationships/image"/><Relationship Id="rId11" Target="../media/image36.png" Type="http://schemas.openxmlformats.org/officeDocument/2006/relationships/image"/><Relationship Id="rId12" Target="../media/image37.svg" Type="http://schemas.openxmlformats.org/officeDocument/2006/relationships/image"/><Relationship Id="rId13" Target="../media/image38.jpeg" Type="http://schemas.openxmlformats.org/officeDocument/2006/relationships/image"/><Relationship Id="rId14" Target="../media/image39.jpeg" Type="http://schemas.openxmlformats.org/officeDocument/2006/relationships/image"/><Relationship Id="rId15" Target="../media/image40.jpeg" Type="http://schemas.openxmlformats.org/officeDocument/2006/relationships/image"/><Relationship Id="rId16" Target="../media/image41.jpeg" Type="http://schemas.openxmlformats.org/officeDocument/2006/relationships/image"/><Relationship Id="rId17" Target="../media/image16.png" Type="http://schemas.openxmlformats.org/officeDocument/2006/relationships/image"/><Relationship Id="rId2" Target="../media/image27.png" Type="http://schemas.openxmlformats.org/officeDocument/2006/relationships/image"/><Relationship Id="rId3" Target="../media/image28.svg" Type="http://schemas.openxmlformats.org/officeDocument/2006/relationships/image"/><Relationship Id="rId4" Target="../media/image29.png" Type="http://schemas.openxmlformats.org/officeDocument/2006/relationships/image"/><Relationship Id="rId5" Target="../media/image30.svg" Type="http://schemas.openxmlformats.org/officeDocument/2006/relationships/image"/><Relationship Id="rId6" Target="../media/image31.png" Type="http://schemas.openxmlformats.org/officeDocument/2006/relationships/image"/><Relationship Id="rId7" Target="../media/image32.svg" Type="http://schemas.openxmlformats.org/officeDocument/2006/relationships/image"/><Relationship Id="rId8" Target="../media/image33.png" Type="http://schemas.openxmlformats.org/officeDocument/2006/relationships/image"/><Relationship Id="rId9" Target="../media/image34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6.png" Type="http://schemas.openxmlformats.org/officeDocument/2006/relationships/image"/><Relationship Id="rId3" Target="../media/image42.png" Type="http://schemas.openxmlformats.org/officeDocument/2006/relationships/image"/><Relationship Id="rId4" Target="../media/image43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Relationship Id="rId3" Target="../media/image3.svg" Type="http://schemas.openxmlformats.org/officeDocument/2006/relationships/image"/><Relationship Id="rId4" Target="../media/image4.png" Type="http://schemas.openxmlformats.org/officeDocument/2006/relationships/image"/><Relationship Id="rId5" Target="../media/image5.svg" Type="http://schemas.openxmlformats.org/officeDocument/2006/relationships/image"/><Relationship Id="rId6" Target="../media/image44.png" Type="http://schemas.openxmlformats.org/officeDocument/2006/relationships/image"/><Relationship Id="rId7" Target="../media/image45.png" Type="http://schemas.openxmlformats.org/officeDocument/2006/relationships/image"/><Relationship Id="rId8" Target="../media/image46.png" Type="http://schemas.openxmlformats.org/officeDocument/2006/relationships/image"/><Relationship Id="rId9" Target="../media/image47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4CA0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2011623" y="-3829886"/>
            <a:ext cx="23484275" cy="13761917"/>
          </a:xfrm>
          <a:custGeom>
            <a:avLst/>
            <a:gdLst/>
            <a:ahLst/>
            <a:cxnLst/>
            <a:rect r="r" b="b" t="t" l="l"/>
            <a:pathLst>
              <a:path h="13761917" w="23484275">
                <a:moveTo>
                  <a:pt x="0" y="0"/>
                </a:moveTo>
                <a:lnTo>
                  <a:pt x="23484275" y="0"/>
                </a:lnTo>
                <a:lnTo>
                  <a:pt x="23484275" y="13761918"/>
                </a:lnTo>
                <a:lnTo>
                  <a:pt x="0" y="1376191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"/>
            </a:blip>
            <a:stretch>
              <a:fillRect l="0" t="-16362" r="0" b="-11467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770743" y="4615618"/>
            <a:ext cx="21556389" cy="14110427"/>
            <a:chOff x="0" y="0"/>
            <a:chExt cx="28741852" cy="18813902"/>
          </a:xfrm>
        </p:grpSpPr>
        <p:sp>
          <p:nvSpPr>
            <p:cNvPr name="Freeform 4" id="4"/>
            <p:cNvSpPr/>
            <p:nvPr/>
          </p:nvSpPr>
          <p:spPr>
            <a:xfrm flipH="true" flipV="false" rot="-327435">
              <a:off x="1294826" y="1979588"/>
              <a:ext cx="26774052" cy="15428547"/>
            </a:xfrm>
            <a:custGeom>
              <a:avLst/>
              <a:gdLst/>
              <a:ahLst/>
              <a:cxnLst/>
              <a:rect r="r" b="b" t="t" l="l"/>
              <a:pathLst>
                <a:path h="15428547" w="26774052">
                  <a:moveTo>
                    <a:pt x="26774051" y="0"/>
                  </a:moveTo>
                  <a:lnTo>
                    <a:pt x="0" y="0"/>
                  </a:lnTo>
                  <a:lnTo>
                    <a:pt x="0" y="15428547"/>
                  </a:lnTo>
                  <a:lnTo>
                    <a:pt x="26774051" y="15428547"/>
                  </a:lnTo>
                  <a:lnTo>
                    <a:pt x="26774051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5" id="5"/>
            <p:cNvSpPr/>
            <p:nvPr/>
          </p:nvSpPr>
          <p:spPr>
            <a:xfrm flipH="true" flipV="false" rot="-453172">
              <a:off x="897827" y="1692677"/>
              <a:ext cx="26774052" cy="15428547"/>
            </a:xfrm>
            <a:custGeom>
              <a:avLst/>
              <a:gdLst/>
              <a:ahLst/>
              <a:cxnLst/>
              <a:rect r="r" b="b" t="t" l="l"/>
              <a:pathLst>
                <a:path h="15428547" w="26774052">
                  <a:moveTo>
                    <a:pt x="26774052" y="0"/>
                  </a:moveTo>
                  <a:lnTo>
                    <a:pt x="0" y="0"/>
                  </a:lnTo>
                  <a:lnTo>
                    <a:pt x="0" y="15428548"/>
                  </a:lnTo>
                  <a:lnTo>
                    <a:pt x="26774052" y="15428548"/>
                  </a:lnTo>
                  <a:lnTo>
                    <a:pt x="26774052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</p:grpSp>
      <p:grpSp>
        <p:nvGrpSpPr>
          <p:cNvPr name="Group 6" id="6"/>
          <p:cNvGrpSpPr/>
          <p:nvPr/>
        </p:nvGrpSpPr>
        <p:grpSpPr>
          <a:xfrm rot="0">
            <a:off x="13471350" y="8584568"/>
            <a:ext cx="3947142" cy="1347463"/>
            <a:chOff x="0" y="0"/>
            <a:chExt cx="5262856" cy="179661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2761177" y="28042"/>
              <a:ext cx="2501679" cy="1768576"/>
            </a:xfrm>
            <a:custGeom>
              <a:avLst/>
              <a:gdLst/>
              <a:ahLst/>
              <a:cxnLst/>
              <a:rect r="r" b="b" t="t" l="l"/>
              <a:pathLst>
                <a:path h="1768576" w="2501679">
                  <a:moveTo>
                    <a:pt x="0" y="0"/>
                  </a:moveTo>
                  <a:lnTo>
                    <a:pt x="2501679" y="0"/>
                  </a:lnTo>
                  <a:lnTo>
                    <a:pt x="2501679" y="1768576"/>
                  </a:lnTo>
                  <a:lnTo>
                    <a:pt x="0" y="176857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0" t="0" r="0" b="0"/>
              </a:stretch>
            </a:blipFill>
          </p:spPr>
        </p:sp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583027" cy="1606574"/>
            </a:xfrm>
            <a:custGeom>
              <a:avLst/>
              <a:gdLst/>
              <a:ahLst/>
              <a:cxnLst/>
              <a:rect r="r" b="b" t="t" l="l"/>
              <a:pathLst>
                <a:path h="1606574" w="2583027">
                  <a:moveTo>
                    <a:pt x="0" y="0"/>
                  </a:moveTo>
                  <a:lnTo>
                    <a:pt x="2583027" y="0"/>
                  </a:lnTo>
                  <a:lnTo>
                    <a:pt x="2583027" y="1606574"/>
                  </a:lnTo>
                  <a:lnTo>
                    <a:pt x="0" y="160657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l="0" t="0" r="0" b="-60778"/>
              </a:stretch>
            </a:blipFill>
          </p:spPr>
        </p:sp>
      </p:grpSp>
      <p:sp>
        <p:nvSpPr>
          <p:cNvPr name="TextBox 9" id="9"/>
          <p:cNvSpPr txBox="true"/>
          <p:nvPr/>
        </p:nvSpPr>
        <p:spPr>
          <a:xfrm rot="0">
            <a:off x="4632636" y="2344421"/>
            <a:ext cx="9022727" cy="227119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7032"/>
              </a:lnSpc>
            </a:pPr>
            <a:r>
              <a:rPr lang="en-US" sz="17204" spc="189">
                <a:solidFill>
                  <a:srgbClr val="FFFFFF"/>
                </a:solidFill>
                <a:latin typeface="Bebas Neue 1"/>
                <a:ea typeface="Bebas Neue 1"/>
                <a:cs typeface="Bebas Neue 1"/>
                <a:sym typeface="Bebas Neue 1"/>
              </a:rPr>
              <a:t>EUROPE CAFÉ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096060" y="5188213"/>
            <a:ext cx="8095880" cy="125131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123"/>
              </a:lnSpc>
            </a:pPr>
            <a:r>
              <a:rPr lang="en-US" sz="9809" spc="-196">
                <a:solidFill>
                  <a:srgbClr val="2B2B2B"/>
                </a:solidFill>
                <a:latin typeface="Bebas Neue 1"/>
                <a:ea typeface="Bebas Neue 1"/>
                <a:cs typeface="Bebas Neue 1"/>
                <a:sym typeface="Bebas Neue 1"/>
              </a:rPr>
              <a:t>WHAT EU DOES FOR ME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4CA0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1534619" y="251811"/>
            <a:ext cx="6602936" cy="6437862"/>
          </a:xfrm>
          <a:custGeom>
            <a:avLst/>
            <a:gdLst/>
            <a:ahLst/>
            <a:cxnLst/>
            <a:rect r="r" b="b" t="t" l="l"/>
            <a:pathLst>
              <a:path h="6437862" w="6602936">
                <a:moveTo>
                  <a:pt x="0" y="0"/>
                </a:moveTo>
                <a:lnTo>
                  <a:pt x="6602936" y="0"/>
                </a:lnTo>
                <a:lnTo>
                  <a:pt x="6602936" y="6437862"/>
                </a:lnTo>
                <a:lnTo>
                  <a:pt x="0" y="64378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true" flipV="false" rot="10415457">
            <a:off x="7400627" y="8696702"/>
            <a:ext cx="14870921" cy="2054891"/>
          </a:xfrm>
          <a:custGeom>
            <a:avLst/>
            <a:gdLst/>
            <a:ahLst/>
            <a:cxnLst/>
            <a:rect r="r" b="b" t="t" l="l"/>
            <a:pathLst>
              <a:path h="2054891" w="14870921">
                <a:moveTo>
                  <a:pt x="14870921" y="0"/>
                </a:moveTo>
                <a:lnTo>
                  <a:pt x="0" y="0"/>
                </a:lnTo>
                <a:lnTo>
                  <a:pt x="0" y="2054891"/>
                </a:lnTo>
                <a:lnTo>
                  <a:pt x="14870921" y="2054891"/>
                </a:lnTo>
                <a:lnTo>
                  <a:pt x="14870921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1140118" y="7873134"/>
            <a:ext cx="1638486" cy="749536"/>
            <a:chOff x="0" y="0"/>
            <a:chExt cx="471816" cy="215835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471816" cy="215835"/>
            </a:xfrm>
            <a:custGeom>
              <a:avLst/>
              <a:gdLst/>
              <a:ahLst/>
              <a:cxnLst/>
              <a:rect r="r" b="b" t="t" l="l"/>
              <a:pathLst>
                <a:path h="215835" w="471816">
                  <a:moveTo>
                    <a:pt x="107918" y="0"/>
                  </a:moveTo>
                  <a:lnTo>
                    <a:pt x="363898" y="0"/>
                  </a:lnTo>
                  <a:cubicBezTo>
                    <a:pt x="392520" y="0"/>
                    <a:pt x="419969" y="11370"/>
                    <a:pt x="440208" y="31608"/>
                  </a:cubicBezTo>
                  <a:cubicBezTo>
                    <a:pt x="460446" y="51847"/>
                    <a:pt x="471816" y="79296"/>
                    <a:pt x="471816" y="107918"/>
                  </a:cubicBezTo>
                  <a:lnTo>
                    <a:pt x="471816" y="107918"/>
                  </a:lnTo>
                  <a:cubicBezTo>
                    <a:pt x="471816" y="167519"/>
                    <a:pt x="423500" y="215835"/>
                    <a:pt x="363898" y="215835"/>
                  </a:cubicBezTo>
                  <a:lnTo>
                    <a:pt x="107918" y="215835"/>
                  </a:lnTo>
                  <a:cubicBezTo>
                    <a:pt x="79296" y="215835"/>
                    <a:pt x="51847" y="204465"/>
                    <a:pt x="31608" y="184227"/>
                  </a:cubicBezTo>
                  <a:cubicBezTo>
                    <a:pt x="11370" y="163988"/>
                    <a:pt x="0" y="136539"/>
                    <a:pt x="0" y="107918"/>
                  </a:cubicBezTo>
                  <a:lnTo>
                    <a:pt x="0" y="107918"/>
                  </a:lnTo>
                  <a:cubicBezTo>
                    <a:pt x="0" y="79296"/>
                    <a:pt x="11370" y="51847"/>
                    <a:pt x="31608" y="31608"/>
                  </a:cubicBezTo>
                  <a:cubicBezTo>
                    <a:pt x="51847" y="11370"/>
                    <a:pt x="79296" y="0"/>
                    <a:pt x="107918" y="0"/>
                  </a:cubicBezTo>
                  <a:close/>
                </a:path>
              </a:pathLst>
            </a:custGeom>
            <a:solidFill>
              <a:srgbClr val="FFDB4C"/>
            </a:solidFill>
            <a:ln w="28575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6" id="6"/>
            <p:cNvSpPr txBox="true"/>
            <p:nvPr/>
          </p:nvSpPr>
          <p:spPr>
            <a:xfrm>
              <a:off x="0" y="28575"/>
              <a:ext cx="471816" cy="187260"/>
            </a:xfrm>
            <a:prstGeom prst="rect">
              <a:avLst/>
            </a:prstGeom>
          </p:spPr>
          <p:txBody>
            <a:bodyPr anchor="ctr" rtlCol="false" tIns="71438" lIns="71438" bIns="71438" rIns="71438"/>
            <a:lstStyle/>
            <a:p>
              <a:pPr algn="ctr">
                <a:lnSpc>
                  <a:spcPts val="2598"/>
                </a:lnSpc>
              </a:pP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1140118" y="8841262"/>
            <a:ext cx="2183039" cy="749536"/>
            <a:chOff x="0" y="0"/>
            <a:chExt cx="628625" cy="215835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628625" cy="215835"/>
            </a:xfrm>
            <a:custGeom>
              <a:avLst/>
              <a:gdLst/>
              <a:ahLst/>
              <a:cxnLst/>
              <a:rect r="r" b="b" t="t" l="l"/>
              <a:pathLst>
                <a:path h="215835" w="628625">
                  <a:moveTo>
                    <a:pt x="107918" y="0"/>
                  </a:moveTo>
                  <a:lnTo>
                    <a:pt x="520707" y="0"/>
                  </a:lnTo>
                  <a:cubicBezTo>
                    <a:pt x="580308" y="0"/>
                    <a:pt x="628625" y="48316"/>
                    <a:pt x="628625" y="107918"/>
                  </a:cubicBezTo>
                  <a:lnTo>
                    <a:pt x="628625" y="107918"/>
                  </a:lnTo>
                  <a:cubicBezTo>
                    <a:pt x="628625" y="136539"/>
                    <a:pt x="617255" y="163988"/>
                    <a:pt x="597016" y="184227"/>
                  </a:cubicBezTo>
                  <a:cubicBezTo>
                    <a:pt x="576778" y="204465"/>
                    <a:pt x="549328" y="215835"/>
                    <a:pt x="520707" y="215835"/>
                  </a:cubicBezTo>
                  <a:lnTo>
                    <a:pt x="107918" y="215835"/>
                  </a:lnTo>
                  <a:cubicBezTo>
                    <a:pt x="79296" y="215835"/>
                    <a:pt x="51847" y="204465"/>
                    <a:pt x="31608" y="184227"/>
                  </a:cubicBezTo>
                  <a:cubicBezTo>
                    <a:pt x="11370" y="163988"/>
                    <a:pt x="0" y="136539"/>
                    <a:pt x="0" y="107918"/>
                  </a:cubicBezTo>
                  <a:lnTo>
                    <a:pt x="0" y="107918"/>
                  </a:lnTo>
                  <a:cubicBezTo>
                    <a:pt x="0" y="79296"/>
                    <a:pt x="11370" y="51847"/>
                    <a:pt x="31608" y="31608"/>
                  </a:cubicBezTo>
                  <a:cubicBezTo>
                    <a:pt x="51847" y="11370"/>
                    <a:pt x="79296" y="0"/>
                    <a:pt x="107918" y="0"/>
                  </a:cubicBezTo>
                  <a:close/>
                </a:path>
              </a:pathLst>
            </a:custGeom>
            <a:solidFill>
              <a:srgbClr val="FFDB4C"/>
            </a:solidFill>
            <a:ln w="28575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9" id="9"/>
            <p:cNvSpPr txBox="true"/>
            <p:nvPr/>
          </p:nvSpPr>
          <p:spPr>
            <a:xfrm>
              <a:off x="0" y="28575"/>
              <a:ext cx="628625" cy="187260"/>
            </a:xfrm>
            <a:prstGeom prst="rect">
              <a:avLst/>
            </a:prstGeom>
          </p:spPr>
          <p:txBody>
            <a:bodyPr anchor="ctr" rtlCol="false" tIns="71438" lIns="71438" bIns="71438" rIns="71438"/>
            <a:lstStyle/>
            <a:p>
              <a:pPr algn="ctr">
                <a:lnSpc>
                  <a:spcPts val="2598"/>
                </a:lnSpc>
              </a:pPr>
            </a:p>
          </p:txBody>
        </p:sp>
      </p:grpSp>
      <p:grpSp>
        <p:nvGrpSpPr>
          <p:cNvPr name="Group 10" id="10"/>
          <p:cNvGrpSpPr/>
          <p:nvPr/>
        </p:nvGrpSpPr>
        <p:grpSpPr>
          <a:xfrm rot="0">
            <a:off x="7566261" y="7876271"/>
            <a:ext cx="1719979" cy="749536"/>
            <a:chOff x="0" y="0"/>
            <a:chExt cx="495283" cy="215835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495283" cy="215835"/>
            </a:xfrm>
            <a:custGeom>
              <a:avLst/>
              <a:gdLst/>
              <a:ahLst/>
              <a:cxnLst/>
              <a:rect r="r" b="b" t="t" l="l"/>
              <a:pathLst>
                <a:path h="215835" w="495283">
                  <a:moveTo>
                    <a:pt x="107918" y="0"/>
                  </a:moveTo>
                  <a:lnTo>
                    <a:pt x="387365" y="0"/>
                  </a:lnTo>
                  <a:cubicBezTo>
                    <a:pt x="446966" y="0"/>
                    <a:pt x="495283" y="48316"/>
                    <a:pt x="495283" y="107918"/>
                  </a:cubicBezTo>
                  <a:lnTo>
                    <a:pt x="495283" y="107918"/>
                  </a:lnTo>
                  <a:cubicBezTo>
                    <a:pt x="495283" y="136539"/>
                    <a:pt x="483913" y="163988"/>
                    <a:pt x="463674" y="184227"/>
                  </a:cubicBezTo>
                  <a:cubicBezTo>
                    <a:pt x="443436" y="204465"/>
                    <a:pt x="415987" y="215835"/>
                    <a:pt x="387365" y="215835"/>
                  </a:cubicBezTo>
                  <a:lnTo>
                    <a:pt x="107918" y="215835"/>
                  </a:lnTo>
                  <a:cubicBezTo>
                    <a:pt x="79296" y="215835"/>
                    <a:pt x="51847" y="204465"/>
                    <a:pt x="31608" y="184227"/>
                  </a:cubicBezTo>
                  <a:cubicBezTo>
                    <a:pt x="11370" y="163988"/>
                    <a:pt x="0" y="136539"/>
                    <a:pt x="0" y="107918"/>
                  </a:cubicBezTo>
                  <a:lnTo>
                    <a:pt x="0" y="107918"/>
                  </a:lnTo>
                  <a:cubicBezTo>
                    <a:pt x="0" y="79296"/>
                    <a:pt x="11370" y="51847"/>
                    <a:pt x="31608" y="31608"/>
                  </a:cubicBezTo>
                  <a:cubicBezTo>
                    <a:pt x="51847" y="11370"/>
                    <a:pt x="79296" y="0"/>
                    <a:pt x="107918" y="0"/>
                  </a:cubicBezTo>
                  <a:close/>
                </a:path>
              </a:pathLst>
            </a:custGeom>
            <a:solidFill>
              <a:srgbClr val="FFDB4C"/>
            </a:solidFill>
            <a:ln w="28575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2" id="12"/>
            <p:cNvSpPr txBox="true"/>
            <p:nvPr/>
          </p:nvSpPr>
          <p:spPr>
            <a:xfrm>
              <a:off x="0" y="28575"/>
              <a:ext cx="495283" cy="187260"/>
            </a:xfrm>
            <a:prstGeom prst="rect">
              <a:avLst/>
            </a:prstGeom>
          </p:spPr>
          <p:txBody>
            <a:bodyPr anchor="ctr" rtlCol="false" tIns="71438" lIns="71438" bIns="71438" rIns="71438"/>
            <a:lstStyle/>
            <a:p>
              <a:pPr algn="ctr">
                <a:lnSpc>
                  <a:spcPts val="2598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-819982">
            <a:off x="7832256" y="8865436"/>
            <a:ext cx="1187989" cy="1513885"/>
          </a:xfrm>
          <a:custGeom>
            <a:avLst/>
            <a:gdLst/>
            <a:ahLst/>
            <a:cxnLst/>
            <a:rect r="r" b="b" t="t" l="l"/>
            <a:pathLst>
              <a:path h="1513885" w="1187989">
                <a:moveTo>
                  <a:pt x="0" y="0"/>
                </a:moveTo>
                <a:lnTo>
                  <a:pt x="1187989" y="0"/>
                </a:lnTo>
                <a:lnTo>
                  <a:pt x="1187989" y="1513885"/>
                </a:lnTo>
                <a:lnTo>
                  <a:pt x="0" y="151388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4" id="14"/>
          <p:cNvGrpSpPr/>
          <p:nvPr/>
        </p:nvGrpSpPr>
        <p:grpSpPr>
          <a:xfrm rot="0">
            <a:off x="10100585" y="7873134"/>
            <a:ext cx="1898704" cy="749536"/>
            <a:chOff x="0" y="0"/>
            <a:chExt cx="546748" cy="215835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546748" cy="215835"/>
            </a:xfrm>
            <a:custGeom>
              <a:avLst/>
              <a:gdLst/>
              <a:ahLst/>
              <a:cxnLst/>
              <a:rect r="r" b="b" t="t" l="l"/>
              <a:pathLst>
                <a:path h="215835" w="546748">
                  <a:moveTo>
                    <a:pt x="107918" y="0"/>
                  </a:moveTo>
                  <a:lnTo>
                    <a:pt x="438830" y="0"/>
                  </a:lnTo>
                  <a:cubicBezTo>
                    <a:pt x="498432" y="0"/>
                    <a:pt x="546748" y="48316"/>
                    <a:pt x="546748" y="107918"/>
                  </a:cubicBezTo>
                  <a:lnTo>
                    <a:pt x="546748" y="107918"/>
                  </a:lnTo>
                  <a:cubicBezTo>
                    <a:pt x="546748" y="136539"/>
                    <a:pt x="535378" y="163988"/>
                    <a:pt x="515140" y="184227"/>
                  </a:cubicBezTo>
                  <a:cubicBezTo>
                    <a:pt x="494901" y="204465"/>
                    <a:pt x="467452" y="215835"/>
                    <a:pt x="438830" y="215835"/>
                  </a:cubicBezTo>
                  <a:lnTo>
                    <a:pt x="107918" y="215835"/>
                  </a:lnTo>
                  <a:cubicBezTo>
                    <a:pt x="79296" y="215835"/>
                    <a:pt x="51847" y="204465"/>
                    <a:pt x="31608" y="184227"/>
                  </a:cubicBezTo>
                  <a:cubicBezTo>
                    <a:pt x="11370" y="163988"/>
                    <a:pt x="0" y="136539"/>
                    <a:pt x="0" y="107918"/>
                  </a:cubicBezTo>
                  <a:lnTo>
                    <a:pt x="0" y="107918"/>
                  </a:lnTo>
                  <a:cubicBezTo>
                    <a:pt x="0" y="79296"/>
                    <a:pt x="11370" y="51847"/>
                    <a:pt x="31608" y="31608"/>
                  </a:cubicBezTo>
                  <a:cubicBezTo>
                    <a:pt x="51847" y="11370"/>
                    <a:pt x="79296" y="0"/>
                    <a:pt x="107918" y="0"/>
                  </a:cubicBezTo>
                  <a:close/>
                </a:path>
              </a:pathLst>
            </a:custGeom>
            <a:solidFill>
              <a:srgbClr val="FFDB4C"/>
            </a:solidFill>
            <a:ln w="28575" cap="rnd">
              <a:solidFill>
                <a:srgbClr val="000000"/>
              </a:solidFill>
              <a:prstDash val="solid"/>
              <a:round/>
            </a:ln>
          </p:spPr>
        </p:sp>
        <p:sp>
          <p:nvSpPr>
            <p:cNvPr name="TextBox 16" id="16"/>
            <p:cNvSpPr txBox="true"/>
            <p:nvPr/>
          </p:nvSpPr>
          <p:spPr>
            <a:xfrm>
              <a:off x="0" y="28575"/>
              <a:ext cx="546748" cy="187260"/>
            </a:xfrm>
            <a:prstGeom prst="rect">
              <a:avLst/>
            </a:prstGeom>
          </p:spPr>
          <p:txBody>
            <a:bodyPr anchor="ctr" rtlCol="false" tIns="71438" lIns="71438" bIns="71438" rIns="71438"/>
            <a:lstStyle/>
            <a:p>
              <a:pPr algn="ctr">
                <a:lnSpc>
                  <a:spcPts val="2598"/>
                </a:lnSpc>
              </a:pPr>
            </a:p>
          </p:txBody>
        </p:sp>
      </p:grpSp>
      <p:sp>
        <p:nvSpPr>
          <p:cNvPr name="Freeform 17" id="17"/>
          <p:cNvSpPr/>
          <p:nvPr/>
        </p:nvSpPr>
        <p:spPr>
          <a:xfrm flipH="false" flipV="false" rot="0">
            <a:off x="10749711" y="8900470"/>
            <a:ext cx="543902" cy="715660"/>
          </a:xfrm>
          <a:custGeom>
            <a:avLst/>
            <a:gdLst/>
            <a:ahLst/>
            <a:cxnLst/>
            <a:rect r="r" b="b" t="t" l="l"/>
            <a:pathLst>
              <a:path h="715660" w="543902">
                <a:moveTo>
                  <a:pt x="0" y="0"/>
                </a:moveTo>
                <a:lnTo>
                  <a:pt x="543902" y="0"/>
                </a:lnTo>
                <a:lnTo>
                  <a:pt x="543902" y="715660"/>
                </a:lnTo>
                <a:lnTo>
                  <a:pt x="0" y="71566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8" id="18"/>
          <p:cNvSpPr txBox="true"/>
          <p:nvPr/>
        </p:nvSpPr>
        <p:spPr>
          <a:xfrm rot="0">
            <a:off x="7698368" y="8086256"/>
            <a:ext cx="1374272" cy="4629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65"/>
              </a:lnSpc>
              <a:spcBef>
                <a:spcPct val="0"/>
              </a:spcBef>
            </a:pPr>
            <a:r>
              <a:rPr lang="en-US" sz="3300" spc="138">
                <a:solidFill>
                  <a:srgbClr val="000000"/>
                </a:solidFill>
                <a:latin typeface="Bebas Neue 1"/>
                <a:ea typeface="Bebas Neue 1"/>
                <a:cs typeface="Bebas Neue 1"/>
                <a:sym typeface="Bebas Neue 1"/>
              </a:rPr>
              <a:t>eu flag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473156" y="722146"/>
            <a:ext cx="9487419" cy="17609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3771"/>
              </a:lnSpc>
              <a:spcBef>
                <a:spcPct val="0"/>
              </a:spcBef>
            </a:pPr>
            <a:r>
              <a:rPr lang="en-US" b="true" sz="11476">
                <a:solidFill>
                  <a:srgbClr val="FFDB4C"/>
                </a:solidFill>
                <a:latin typeface="Bebas Neue 2 Bold"/>
                <a:ea typeface="Bebas Neue 2 Bold"/>
                <a:cs typeface="Bebas Neue 2 Bold"/>
                <a:sym typeface="Bebas Neue 2 Bold"/>
              </a:rPr>
              <a:t>the european union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2953215" y="2641269"/>
            <a:ext cx="3418097" cy="22172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399"/>
              </a:lnSpc>
            </a:pPr>
            <a:r>
              <a:rPr lang="en-US" b="true" sz="9999" spc="389">
                <a:solidFill>
                  <a:srgbClr val="FFDB4C"/>
                </a:solidFill>
                <a:latin typeface="Bebas Neue 2 Bold"/>
                <a:ea typeface="Bebas Neue 2 Bold"/>
                <a:cs typeface="Bebas Neue 2 Bold"/>
                <a:sym typeface="Bebas Neue 2 Bold"/>
              </a:rPr>
              <a:t>27</a:t>
            </a:r>
          </a:p>
          <a:p>
            <a:pPr algn="ctr">
              <a:lnSpc>
                <a:spcPts val="3848"/>
              </a:lnSpc>
            </a:pPr>
            <a:r>
              <a:rPr lang="en-US" sz="2872" spc="112">
                <a:solidFill>
                  <a:srgbClr val="FFFFFF"/>
                </a:solidFill>
                <a:latin typeface="Open Sans 1"/>
                <a:ea typeface="Open Sans 1"/>
                <a:cs typeface="Open Sans 1"/>
                <a:sym typeface="Open Sans 1"/>
              </a:rPr>
              <a:t>Member States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6062419" y="2641269"/>
            <a:ext cx="3418097" cy="221728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3399"/>
              </a:lnSpc>
            </a:pPr>
            <a:r>
              <a:rPr lang="en-US" b="true" sz="9999" spc="389">
                <a:solidFill>
                  <a:srgbClr val="FFDB4C"/>
                </a:solidFill>
                <a:latin typeface="Bebas Neue 2 Bold"/>
                <a:ea typeface="Bebas Neue 2 Bold"/>
                <a:cs typeface="Bebas Neue 2 Bold"/>
                <a:sym typeface="Bebas Neue 2 Bold"/>
              </a:rPr>
              <a:t>24</a:t>
            </a:r>
          </a:p>
          <a:p>
            <a:pPr algn="ctr">
              <a:lnSpc>
                <a:spcPts val="3848"/>
              </a:lnSpc>
            </a:pPr>
            <a:r>
              <a:rPr lang="en-US" sz="2872" spc="112">
                <a:solidFill>
                  <a:srgbClr val="FFFFFF"/>
                </a:solidFill>
                <a:latin typeface="Open Sans 1"/>
                <a:ea typeface="Open Sans 1"/>
                <a:cs typeface="Open Sans 1"/>
                <a:sym typeface="Open Sans 1"/>
              </a:rPr>
              <a:t>languages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1140118" y="5436443"/>
            <a:ext cx="10153495" cy="17349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0105" indent="-310052" lvl="1">
              <a:lnSpc>
                <a:spcPts val="4710"/>
              </a:lnSpc>
              <a:buFont typeface="Arial"/>
              <a:buChar char="•"/>
            </a:pPr>
            <a:r>
              <a:rPr lang="en-US" sz="2872" spc="112">
                <a:solidFill>
                  <a:srgbClr val="FFFFFF"/>
                </a:solidFill>
                <a:latin typeface="Open Sans 1"/>
                <a:ea typeface="Open Sans 1"/>
                <a:cs typeface="Open Sans 1"/>
                <a:sym typeface="Open Sans 1"/>
              </a:rPr>
              <a:t>economic and political union</a:t>
            </a:r>
          </a:p>
          <a:p>
            <a:pPr algn="l" marL="620105" indent="-310052" lvl="1">
              <a:lnSpc>
                <a:spcPts val="4710"/>
              </a:lnSpc>
              <a:buFont typeface="Arial"/>
              <a:buChar char="•"/>
            </a:pPr>
            <a:r>
              <a:rPr lang="en-US" sz="2872" spc="112">
                <a:solidFill>
                  <a:srgbClr val="FFFFFF"/>
                </a:solidFill>
                <a:latin typeface="Open Sans 1"/>
                <a:ea typeface="Open Sans 1"/>
                <a:cs typeface="Open Sans 1"/>
                <a:sym typeface="Open Sans 1"/>
              </a:rPr>
              <a:t>the world’s largest single-market area, where people, goods, services and money can move freely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1272225" y="8083119"/>
            <a:ext cx="1374272" cy="4629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65"/>
              </a:lnSpc>
              <a:spcBef>
                <a:spcPct val="0"/>
              </a:spcBef>
            </a:pPr>
            <a:r>
              <a:rPr lang="en-US" sz="3300" spc="138">
                <a:solidFill>
                  <a:srgbClr val="000000"/>
                </a:solidFill>
                <a:latin typeface="Bebas Neue 1"/>
                <a:ea typeface="Bebas Neue 1"/>
                <a:cs typeface="Bebas Neue 1"/>
                <a:sym typeface="Bebas Neue 1"/>
              </a:rPr>
              <a:t>Motto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1272225" y="9051247"/>
            <a:ext cx="1792408" cy="4629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65"/>
              </a:lnSpc>
              <a:spcBef>
                <a:spcPct val="0"/>
              </a:spcBef>
            </a:pPr>
            <a:r>
              <a:rPr lang="en-US" sz="3300" spc="138">
                <a:solidFill>
                  <a:srgbClr val="000000"/>
                </a:solidFill>
                <a:latin typeface="Bebas Neue 1"/>
                <a:ea typeface="Bebas Neue 1"/>
                <a:cs typeface="Bebas Neue 1"/>
                <a:sym typeface="Bebas Neue 1"/>
              </a:rPr>
              <a:t>europe day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3064633" y="7909051"/>
            <a:ext cx="3527340" cy="5538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10"/>
              </a:lnSpc>
            </a:pPr>
            <a:r>
              <a:rPr lang="en-US" sz="2872" spc="112">
                <a:solidFill>
                  <a:srgbClr val="FFFFFF"/>
                </a:solidFill>
                <a:latin typeface="Open Sans 1"/>
                <a:ea typeface="Open Sans 1"/>
                <a:cs typeface="Open Sans 1"/>
                <a:sym typeface="Open Sans 1"/>
              </a:rPr>
              <a:t>United in Diversity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3619821" y="8786099"/>
            <a:ext cx="3527340" cy="5538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710"/>
              </a:lnSpc>
            </a:pPr>
            <a:r>
              <a:rPr lang="en-US" sz="2872" spc="112">
                <a:solidFill>
                  <a:srgbClr val="FFFFFF"/>
                </a:solidFill>
                <a:latin typeface="Open Sans 1"/>
                <a:ea typeface="Open Sans 1"/>
                <a:cs typeface="Open Sans 1"/>
                <a:sym typeface="Open Sans 1"/>
              </a:rPr>
              <a:t>9th of May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0391140" y="8070976"/>
            <a:ext cx="1374272" cy="46291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65"/>
              </a:lnSpc>
              <a:spcBef>
                <a:spcPct val="0"/>
              </a:spcBef>
            </a:pPr>
            <a:r>
              <a:rPr lang="en-US" sz="3300" spc="138">
                <a:solidFill>
                  <a:srgbClr val="000000"/>
                </a:solidFill>
                <a:latin typeface="Bebas Neue 1"/>
                <a:ea typeface="Bebas Neue 1"/>
                <a:cs typeface="Bebas Neue 1"/>
                <a:sym typeface="Bebas Neue 1"/>
              </a:rPr>
              <a:t>the euro</a:t>
            </a:r>
          </a:p>
        </p:txBody>
      </p:sp>
      <p:sp>
        <p:nvSpPr>
          <p:cNvPr name="Freeform 28" id="28"/>
          <p:cNvSpPr/>
          <p:nvPr/>
        </p:nvSpPr>
        <p:spPr>
          <a:xfrm flipH="false" flipV="false" rot="0">
            <a:off x="17259300" y="9139516"/>
            <a:ext cx="644203" cy="923085"/>
          </a:xfrm>
          <a:custGeom>
            <a:avLst/>
            <a:gdLst/>
            <a:ahLst/>
            <a:cxnLst/>
            <a:rect r="r" b="b" t="t" l="l"/>
            <a:pathLst>
              <a:path h="923085" w="644203">
                <a:moveTo>
                  <a:pt x="0" y="0"/>
                </a:moveTo>
                <a:lnTo>
                  <a:pt x="644203" y="0"/>
                </a:lnTo>
                <a:lnTo>
                  <a:pt x="644203" y="923085"/>
                </a:lnTo>
                <a:lnTo>
                  <a:pt x="0" y="923085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BF7F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404627" y="1498898"/>
            <a:ext cx="15607023" cy="7510732"/>
            <a:chOff x="0" y="0"/>
            <a:chExt cx="21260769" cy="10231544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31750" y="31750"/>
              <a:ext cx="21197269" cy="10168044"/>
            </a:xfrm>
            <a:custGeom>
              <a:avLst/>
              <a:gdLst/>
              <a:ahLst/>
              <a:cxnLst/>
              <a:rect r="r" b="b" t="t" l="l"/>
              <a:pathLst>
                <a:path h="10168044" w="21197269">
                  <a:moveTo>
                    <a:pt x="21104560" y="10168044"/>
                  </a:moveTo>
                  <a:lnTo>
                    <a:pt x="92710" y="10168044"/>
                  </a:lnTo>
                  <a:cubicBezTo>
                    <a:pt x="41910" y="10168044"/>
                    <a:pt x="0" y="10126134"/>
                    <a:pt x="0" y="10075334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21103290" y="0"/>
                  </a:lnTo>
                  <a:cubicBezTo>
                    <a:pt x="21154090" y="0"/>
                    <a:pt x="21195999" y="41910"/>
                    <a:pt x="21195999" y="92710"/>
                  </a:cubicBezTo>
                  <a:lnTo>
                    <a:pt x="21195999" y="10074064"/>
                  </a:lnTo>
                  <a:cubicBezTo>
                    <a:pt x="21197269" y="10126134"/>
                    <a:pt x="21155360" y="10168044"/>
                    <a:pt x="21104560" y="10168044"/>
                  </a:cubicBezTo>
                  <a:close/>
                </a:path>
              </a:pathLst>
            </a:custGeom>
            <a:solidFill>
              <a:srgbClr val="FFFEF7"/>
            </a:solidFill>
          </p:spPr>
        </p:sp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1260769" cy="10231544"/>
            </a:xfrm>
            <a:custGeom>
              <a:avLst/>
              <a:gdLst/>
              <a:ahLst/>
              <a:cxnLst/>
              <a:rect r="r" b="b" t="t" l="l"/>
              <a:pathLst>
                <a:path h="10231544" w="21260769">
                  <a:moveTo>
                    <a:pt x="21136310" y="59690"/>
                  </a:moveTo>
                  <a:cubicBezTo>
                    <a:pt x="21171869" y="59690"/>
                    <a:pt x="21201080" y="88900"/>
                    <a:pt x="21201080" y="124460"/>
                  </a:cubicBezTo>
                  <a:lnTo>
                    <a:pt x="21201080" y="10107084"/>
                  </a:lnTo>
                  <a:cubicBezTo>
                    <a:pt x="21201080" y="10142644"/>
                    <a:pt x="21171869" y="10171854"/>
                    <a:pt x="21136310" y="10171854"/>
                  </a:cubicBezTo>
                  <a:lnTo>
                    <a:pt x="124460" y="10171854"/>
                  </a:lnTo>
                  <a:cubicBezTo>
                    <a:pt x="88900" y="10171854"/>
                    <a:pt x="59690" y="10142644"/>
                    <a:pt x="59690" y="10107084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21136310" y="59690"/>
                  </a:lnTo>
                  <a:moveTo>
                    <a:pt x="21136310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0107084"/>
                  </a:lnTo>
                  <a:cubicBezTo>
                    <a:pt x="0" y="10175664"/>
                    <a:pt x="55880" y="10231544"/>
                    <a:pt x="124460" y="10231544"/>
                  </a:cubicBezTo>
                  <a:lnTo>
                    <a:pt x="21136310" y="10231544"/>
                  </a:lnTo>
                  <a:cubicBezTo>
                    <a:pt x="21204890" y="10231544"/>
                    <a:pt x="21260769" y="10175664"/>
                    <a:pt x="21260769" y="10107084"/>
                  </a:cubicBezTo>
                  <a:lnTo>
                    <a:pt x="21260769" y="124460"/>
                  </a:lnTo>
                  <a:cubicBezTo>
                    <a:pt x="21260769" y="55880"/>
                    <a:pt x="21204890" y="0"/>
                    <a:pt x="21136310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Freeform 5" id="5"/>
          <p:cNvSpPr/>
          <p:nvPr/>
        </p:nvSpPr>
        <p:spPr>
          <a:xfrm flipH="false" flipV="false" rot="231717">
            <a:off x="-1163962" y="239524"/>
            <a:ext cx="10406808" cy="5430462"/>
          </a:xfrm>
          <a:custGeom>
            <a:avLst/>
            <a:gdLst/>
            <a:ahLst/>
            <a:cxnLst/>
            <a:rect r="r" b="b" t="t" l="l"/>
            <a:pathLst>
              <a:path h="5430462" w="10406808">
                <a:moveTo>
                  <a:pt x="0" y="0"/>
                </a:moveTo>
                <a:lnTo>
                  <a:pt x="10406808" y="0"/>
                </a:lnTo>
                <a:lnTo>
                  <a:pt x="10406808" y="5430461"/>
                </a:lnTo>
                <a:lnTo>
                  <a:pt x="0" y="54304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false" rot="-3617189">
            <a:off x="15767695" y="8040444"/>
            <a:ext cx="2983210" cy="2891002"/>
          </a:xfrm>
          <a:custGeom>
            <a:avLst/>
            <a:gdLst/>
            <a:ahLst/>
            <a:cxnLst/>
            <a:rect r="r" b="b" t="t" l="l"/>
            <a:pathLst>
              <a:path h="2891002" w="2983210">
                <a:moveTo>
                  <a:pt x="2983210" y="0"/>
                </a:moveTo>
                <a:lnTo>
                  <a:pt x="0" y="0"/>
                </a:lnTo>
                <a:lnTo>
                  <a:pt x="0" y="2891002"/>
                </a:lnTo>
                <a:lnTo>
                  <a:pt x="2983210" y="2891002"/>
                </a:lnTo>
                <a:lnTo>
                  <a:pt x="298321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1915926" y="297145"/>
            <a:ext cx="3668247" cy="3567371"/>
          </a:xfrm>
          <a:custGeom>
            <a:avLst/>
            <a:gdLst/>
            <a:ahLst/>
            <a:cxnLst/>
            <a:rect r="r" b="b" t="t" l="l"/>
            <a:pathLst>
              <a:path h="3567371" w="3668247">
                <a:moveTo>
                  <a:pt x="0" y="0"/>
                </a:moveTo>
                <a:lnTo>
                  <a:pt x="3668247" y="0"/>
                </a:lnTo>
                <a:lnTo>
                  <a:pt x="3668247" y="3567370"/>
                </a:lnTo>
                <a:lnTo>
                  <a:pt x="0" y="356737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2918360" y="691866"/>
            <a:ext cx="1186616" cy="1186616"/>
          </a:xfrm>
          <a:custGeom>
            <a:avLst/>
            <a:gdLst/>
            <a:ahLst/>
            <a:cxnLst/>
            <a:rect r="r" b="b" t="t" l="l"/>
            <a:pathLst>
              <a:path h="1186616" w="1186616">
                <a:moveTo>
                  <a:pt x="0" y="0"/>
                </a:moveTo>
                <a:lnTo>
                  <a:pt x="1186616" y="0"/>
                </a:lnTo>
                <a:lnTo>
                  <a:pt x="1186616" y="1186617"/>
                </a:lnTo>
                <a:lnTo>
                  <a:pt x="0" y="118661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9" id="9"/>
          <p:cNvSpPr txBox="true"/>
          <p:nvPr/>
        </p:nvSpPr>
        <p:spPr>
          <a:xfrm rot="263213">
            <a:off x="1136980" y="1465700"/>
            <a:ext cx="6327797" cy="30735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183"/>
              </a:lnSpc>
            </a:pPr>
            <a:r>
              <a:rPr lang="en-US" sz="9669">
                <a:solidFill>
                  <a:srgbClr val="FFFFFF"/>
                </a:solidFill>
                <a:latin typeface="Bebas Neue 1"/>
                <a:ea typeface="Bebas Neue 1"/>
                <a:cs typeface="Bebas Neue 1"/>
                <a:sym typeface="Bebas Neue 1"/>
              </a:rPr>
              <a:t>HOW DOES THE EU WORK?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2568090" y="5380158"/>
            <a:ext cx="13691638" cy="291607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620105" indent="-310052" lvl="1">
              <a:lnSpc>
                <a:spcPts val="4710"/>
              </a:lnSpc>
              <a:buFont typeface="Arial"/>
              <a:buChar char="•"/>
            </a:pPr>
            <a:r>
              <a:rPr lang="en-US" b="true" sz="2872" spc="112">
                <a:solidFill>
                  <a:srgbClr val="4CA0FF"/>
                </a:solidFill>
                <a:latin typeface="Open Sans 1 Bold"/>
                <a:ea typeface="Open Sans 1 Bold"/>
                <a:cs typeface="Open Sans 1 Bold"/>
                <a:sym typeface="Open Sans 1 Bold"/>
              </a:rPr>
              <a:t>7</a:t>
            </a:r>
            <a:r>
              <a:rPr lang="en-US" sz="2872" spc="112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 institutions, with its own legislature and executive, as well as an independent judiciary and a central bank.</a:t>
            </a:r>
          </a:p>
          <a:p>
            <a:pPr algn="l" marL="620105" indent="-310052" lvl="1">
              <a:lnSpc>
                <a:spcPts val="4710"/>
              </a:lnSpc>
              <a:buFont typeface="Arial"/>
              <a:buChar char="•"/>
            </a:pPr>
            <a:r>
              <a:rPr lang="en-US" sz="2872" spc="112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they are supported by other set of institutions and bodies</a:t>
            </a:r>
          </a:p>
          <a:p>
            <a:pPr algn="l" marL="620105" indent="-310052" lvl="1">
              <a:lnSpc>
                <a:spcPts val="4710"/>
              </a:lnSpc>
              <a:buFont typeface="Arial"/>
              <a:buChar char="•"/>
            </a:pPr>
            <a:r>
              <a:rPr lang="en-US" sz="2872" spc="112">
                <a:solidFill>
                  <a:srgbClr val="000000"/>
                </a:solidFill>
                <a:latin typeface="Open Sans 1"/>
                <a:ea typeface="Open Sans 1"/>
                <a:cs typeface="Open Sans 1"/>
                <a:sym typeface="Open Sans 1"/>
              </a:rPr>
              <a:t>the Member States have agreed, as a result of their membership of the EU, to transfer some of their powers to the EU institutions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7997333">
            <a:off x="10844653" y="3939291"/>
            <a:ext cx="2196191" cy="611817"/>
          </a:xfrm>
          <a:custGeom>
            <a:avLst/>
            <a:gdLst/>
            <a:ahLst/>
            <a:cxnLst/>
            <a:rect r="r" b="b" t="t" l="l"/>
            <a:pathLst>
              <a:path h="611817" w="2196191">
                <a:moveTo>
                  <a:pt x="0" y="0"/>
                </a:moveTo>
                <a:lnTo>
                  <a:pt x="2196191" y="0"/>
                </a:lnTo>
                <a:lnTo>
                  <a:pt x="2196191" y="611817"/>
                </a:lnTo>
                <a:lnTo>
                  <a:pt x="0" y="61181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-233085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531847" y="9024403"/>
            <a:ext cx="644203" cy="923085"/>
          </a:xfrm>
          <a:custGeom>
            <a:avLst/>
            <a:gdLst/>
            <a:ahLst/>
            <a:cxnLst/>
            <a:rect r="r" b="b" t="t" l="l"/>
            <a:pathLst>
              <a:path h="923085" w="644203">
                <a:moveTo>
                  <a:pt x="0" y="0"/>
                </a:moveTo>
                <a:lnTo>
                  <a:pt x="644203" y="0"/>
                </a:lnTo>
                <a:lnTo>
                  <a:pt x="644203" y="923085"/>
                </a:lnTo>
                <a:lnTo>
                  <a:pt x="0" y="923085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BF7F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0">
            <a:off x="-1972581" y="-143918"/>
            <a:ext cx="13032502" cy="1800855"/>
          </a:xfrm>
          <a:custGeom>
            <a:avLst/>
            <a:gdLst/>
            <a:ahLst/>
            <a:cxnLst/>
            <a:rect r="r" b="b" t="t" l="l"/>
            <a:pathLst>
              <a:path h="1800855" w="13032502">
                <a:moveTo>
                  <a:pt x="13032501" y="0"/>
                </a:moveTo>
                <a:lnTo>
                  <a:pt x="0" y="0"/>
                </a:lnTo>
                <a:lnTo>
                  <a:pt x="0" y="1800855"/>
                </a:lnTo>
                <a:lnTo>
                  <a:pt x="13032501" y="1800855"/>
                </a:lnTo>
                <a:lnTo>
                  <a:pt x="13032501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2306547" y="1916646"/>
            <a:ext cx="12926565" cy="7912169"/>
            <a:chOff x="0" y="0"/>
            <a:chExt cx="17609298" cy="10778404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31750" y="31750"/>
              <a:ext cx="17545799" cy="10714903"/>
            </a:xfrm>
            <a:custGeom>
              <a:avLst/>
              <a:gdLst/>
              <a:ahLst/>
              <a:cxnLst/>
              <a:rect r="r" b="b" t="t" l="l"/>
              <a:pathLst>
                <a:path h="10714903" w="17545799">
                  <a:moveTo>
                    <a:pt x="17453088" y="10714903"/>
                  </a:moveTo>
                  <a:lnTo>
                    <a:pt x="92710" y="10714903"/>
                  </a:lnTo>
                  <a:cubicBezTo>
                    <a:pt x="41910" y="10714903"/>
                    <a:pt x="0" y="10672993"/>
                    <a:pt x="0" y="10622193"/>
                  </a:cubicBezTo>
                  <a:lnTo>
                    <a:pt x="0" y="92710"/>
                  </a:lnTo>
                  <a:cubicBezTo>
                    <a:pt x="0" y="41910"/>
                    <a:pt x="41910" y="0"/>
                    <a:pt x="92710" y="0"/>
                  </a:cubicBezTo>
                  <a:lnTo>
                    <a:pt x="17451818" y="0"/>
                  </a:lnTo>
                  <a:cubicBezTo>
                    <a:pt x="17502618" y="0"/>
                    <a:pt x="17544528" y="41910"/>
                    <a:pt x="17544528" y="92710"/>
                  </a:cubicBezTo>
                  <a:lnTo>
                    <a:pt x="17544528" y="10620924"/>
                  </a:lnTo>
                  <a:cubicBezTo>
                    <a:pt x="17545799" y="10672993"/>
                    <a:pt x="17503888" y="10714903"/>
                    <a:pt x="17453088" y="10714903"/>
                  </a:cubicBezTo>
                  <a:close/>
                </a:path>
              </a:pathLst>
            </a:custGeom>
            <a:solidFill>
              <a:srgbClr val="FBF7F1"/>
            </a:solidFill>
          </p:spPr>
        </p:sp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7609299" cy="10778404"/>
            </a:xfrm>
            <a:custGeom>
              <a:avLst/>
              <a:gdLst/>
              <a:ahLst/>
              <a:cxnLst/>
              <a:rect r="r" b="b" t="t" l="l"/>
              <a:pathLst>
                <a:path h="10778404" w="17609299">
                  <a:moveTo>
                    <a:pt x="17484838" y="59690"/>
                  </a:moveTo>
                  <a:cubicBezTo>
                    <a:pt x="17520399" y="59690"/>
                    <a:pt x="17549608" y="88900"/>
                    <a:pt x="17549608" y="124460"/>
                  </a:cubicBezTo>
                  <a:lnTo>
                    <a:pt x="17549608" y="10653944"/>
                  </a:lnTo>
                  <a:cubicBezTo>
                    <a:pt x="17549608" y="10689504"/>
                    <a:pt x="17520399" y="10718714"/>
                    <a:pt x="17484838" y="10718714"/>
                  </a:cubicBezTo>
                  <a:lnTo>
                    <a:pt x="124460" y="10718714"/>
                  </a:lnTo>
                  <a:cubicBezTo>
                    <a:pt x="88900" y="10718714"/>
                    <a:pt x="59690" y="10689504"/>
                    <a:pt x="59690" y="10653944"/>
                  </a:cubicBezTo>
                  <a:lnTo>
                    <a:pt x="59690" y="124460"/>
                  </a:lnTo>
                  <a:cubicBezTo>
                    <a:pt x="59690" y="88900"/>
                    <a:pt x="88900" y="59690"/>
                    <a:pt x="124460" y="59690"/>
                  </a:cubicBezTo>
                  <a:lnTo>
                    <a:pt x="17484838" y="59690"/>
                  </a:lnTo>
                  <a:moveTo>
                    <a:pt x="17484838" y="0"/>
                  </a:moveTo>
                  <a:lnTo>
                    <a:pt x="124460" y="0"/>
                  </a:lnTo>
                  <a:cubicBezTo>
                    <a:pt x="55880" y="0"/>
                    <a:pt x="0" y="55880"/>
                    <a:pt x="0" y="124460"/>
                  </a:cubicBezTo>
                  <a:lnTo>
                    <a:pt x="0" y="10653944"/>
                  </a:lnTo>
                  <a:cubicBezTo>
                    <a:pt x="0" y="10722524"/>
                    <a:pt x="55880" y="10778404"/>
                    <a:pt x="124460" y="10778404"/>
                  </a:cubicBezTo>
                  <a:lnTo>
                    <a:pt x="17484838" y="10778404"/>
                  </a:lnTo>
                  <a:cubicBezTo>
                    <a:pt x="17553418" y="10778404"/>
                    <a:pt x="17609299" y="10722524"/>
                    <a:pt x="17609299" y="10653944"/>
                  </a:cubicBezTo>
                  <a:lnTo>
                    <a:pt x="17609299" y="124460"/>
                  </a:lnTo>
                  <a:cubicBezTo>
                    <a:pt x="17609299" y="55880"/>
                    <a:pt x="17553418" y="0"/>
                    <a:pt x="17484838" y="0"/>
                  </a:cubicBez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Freeform 6" id="6"/>
          <p:cNvSpPr/>
          <p:nvPr/>
        </p:nvSpPr>
        <p:spPr>
          <a:xfrm flipH="true" flipV="false" rot="-232289">
            <a:off x="10919024" y="701290"/>
            <a:ext cx="7404485" cy="6017827"/>
          </a:xfrm>
          <a:custGeom>
            <a:avLst/>
            <a:gdLst/>
            <a:ahLst/>
            <a:cxnLst/>
            <a:rect r="r" b="b" t="t" l="l"/>
            <a:pathLst>
              <a:path h="6017827" w="7404485">
                <a:moveTo>
                  <a:pt x="7404486" y="0"/>
                </a:moveTo>
                <a:lnTo>
                  <a:pt x="0" y="0"/>
                </a:lnTo>
                <a:lnTo>
                  <a:pt x="0" y="6017827"/>
                </a:lnTo>
                <a:lnTo>
                  <a:pt x="7404486" y="6017827"/>
                </a:lnTo>
                <a:lnTo>
                  <a:pt x="7404486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1508112">
            <a:off x="-1028772" y="3920958"/>
            <a:ext cx="2513769" cy="4114800"/>
          </a:xfrm>
          <a:custGeom>
            <a:avLst/>
            <a:gdLst/>
            <a:ahLst/>
            <a:cxnLst/>
            <a:rect r="r" b="b" t="t" l="l"/>
            <a:pathLst>
              <a:path h="4114800" w="2513769">
                <a:moveTo>
                  <a:pt x="0" y="0"/>
                </a:moveTo>
                <a:lnTo>
                  <a:pt x="2513769" y="0"/>
                </a:lnTo>
                <a:lnTo>
                  <a:pt x="2513769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3129543" y="2592136"/>
            <a:ext cx="2795307" cy="2795307"/>
          </a:xfrm>
          <a:custGeom>
            <a:avLst/>
            <a:gdLst/>
            <a:ahLst/>
            <a:cxnLst/>
            <a:rect r="r" b="b" t="t" l="l"/>
            <a:pathLst>
              <a:path h="2795307" w="2795307">
                <a:moveTo>
                  <a:pt x="0" y="0"/>
                </a:moveTo>
                <a:lnTo>
                  <a:pt x="2795307" y="0"/>
                </a:lnTo>
                <a:lnTo>
                  <a:pt x="2795307" y="2795307"/>
                </a:lnTo>
                <a:lnTo>
                  <a:pt x="0" y="279530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9" id="9"/>
          <p:cNvGrpSpPr/>
          <p:nvPr/>
        </p:nvGrpSpPr>
        <p:grpSpPr>
          <a:xfrm rot="0">
            <a:off x="5129623" y="4900780"/>
            <a:ext cx="1119552" cy="1077578"/>
            <a:chOff x="30480" y="591820"/>
            <a:chExt cx="12736830" cy="1225931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2736830" cy="12259310"/>
            </a:xfrm>
            <a:custGeom>
              <a:avLst/>
              <a:gdLst/>
              <a:ahLst/>
              <a:cxnLst/>
              <a:rect r="r" b="b" t="t" l="l"/>
              <a:pathLst>
                <a:path h="12259310" w="1273683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10"/>
              <a:stretch>
                <a:fillRect l="-19107" t="0" r="-19107" b="0"/>
              </a:stretch>
            </a:blipFill>
          </p:spPr>
        </p:sp>
      </p:grpSp>
      <p:sp>
        <p:nvSpPr>
          <p:cNvPr name="Freeform 11" id="11"/>
          <p:cNvSpPr/>
          <p:nvPr/>
        </p:nvSpPr>
        <p:spPr>
          <a:xfrm flipH="false" flipV="false" rot="0">
            <a:off x="7135000" y="2592136"/>
            <a:ext cx="2795307" cy="2795307"/>
          </a:xfrm>
          <a:custGeom>
            <a:avLst/>
            <a:gdLst/>
            <a:ahLst/>
            <a:cxnLst/>
            <a:rect r="r" b="b" t="t" l="l"/>
            <a:pathLst>
              <a:path h="2795307" w="2795307">
                <a:moveTo>
                  <a:pt x="0" y="0"/>
                </a:moveTo>
                <a:lnTo>
                  <a:pt x="2795307" y="0"/>
                </a:lnTo>
                <a:lnTo>
                  <a:pt x="2795307" y="2795307"/>
                </a:lnTo>
                <a:lnTo>
                  <a:pt x="0" y="279530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2" id="12"/>
          <p:cNvGrpSpPr/>
          <p:nvPr/>
        </p:nvGrpSpPr>
        <p:grpSpPr>
          <a:xfrm rot="0">
            <a:off x="9135080" y="4900780"/>
            <a:ext cx="1119552" cy="1077578"/>
            <a:chOff x="30480" y="591820"/>
            <a:chExt cx="12736830" cy="1225931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12736830" cy="12259310"/>
            </a:xfrm>
            <a:custGeom>
              <a:avLst/>
              <a:gdLst/>
              <a:ahLst/>
              <a:cxnLst/>
              <a:rect r="r" b="b" t="t" l="l"/>
              <a:pathLst>
                <a:path h="12259310" w="1273683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13"/>
              <a:stretch>
                <a:fillRect l="-19107" t="0" r="-19107" b="0"/>
              </a:stretch>
            </a:blipFill>
          </p:spPr>
        </p:sp>
      </p:grpSp>
      <p:sp>
        <p:nvSpPr>
          <p:cNvPr name="Freeform 14" id="14"/>
          <p:cNvSpPr/>
          <p:nvPr/>
        </p:nvSpPr>
        <p:spPr>
          <a:xfrm flipH="false" flipV="false" rot="0">
            <a:off x="3129543" y="6344209"/>
            <a:ext cx="2795307" cy="2795307"/>
          </a:xfrm>
          <a:custGeom>
            <a:avLst/>
            <a:gdLst/>
            <a:ahLst/>
            <a:cxnLst/>
            <a:rect r="r" b="b" t="t" l="l"/>
            <a:pathLst>
              <a:path h="2795307" w="2795307">
                <a:moveTo>
                  <a:pt x="0" y="0"/>
                </a:moveTo>
                <a:lnTo>
                  <a:pt x="2795307" y="0"/>
                </a:lnTo>
                <a:lnTo>
                  <a:pt x="2795307" y="2795307"/>
                </a:lnTo>
                <a:lnTo>
                  <a:pt x="0" y="279530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5129623" y="8652853"/>
            <a:ext cx="1119552" cy="1077578"/>
            <a:chOff x="30480" y="591820"/>
            <a:chExt cx="12736830" cy="1225931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2736830" cy="12259310"/>
            </a:xfrm>
            <a:custGeom>
              <a:avLst/>
              <a:gdLst/>
              <a:ahLst/>
              <a:cxnLst/>
              <a:rect r="r" b="b" t="t" l="l"/>
              <a:pathLst>
                <a:path h="12259310" w="1273683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14"/>
              <a:stretch>
                <a:fillRect l="-18978" t="0" r="-18978" b="0"/>
              </a:stretch>
            </a:blipFill>
          </p:spPr>
        </p:sp>
      </p:grpSp>
      <p:sp>
        <p:nvSpPr>
          <p:cNvPr name="Freeform 17" id="17"/>
          <p:cNvSpPr/>
          <p:nvPr/>
        </p:nvSpPr>
        <p:spPr>
          <a:xfrm flipH="false" flipV="false" rot="0">
            <a:off x="7135000" y="6442593"/>
            <a:ext cx="2795307" cy="2795307"/>
          </a:xfrm>
          <a:custGeom>
            <a:avLst/>
            <a:gdLst/>
            <a:ahLst/>
            <a:cxnLst/>
            <a:rect r="r" b="b" t="t" l="l"/>
            <a:pathLst>
              <a:path h="2795307" w="2795307">
                <a:moveTo>
                  <a:pt x="0" y="0"/>
                </a:moveTo>
                <a:lnTo>
                  <a:pt x="2795307" y="0"/>
                </a:lnTo>
                <a:lnTo>
                  <a:pt x="2795307" y="2795307"/>
                </a:lnTo>
                <a:lnTo>
                  <a:pt x="0" y="279530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8" id="18"/>
          <p:cNvGrpSpPr/>
          <p:nvPr/>
        </p:nvGrpSpPr>
        <p:grpSpPr>
          <a:xfrm rot="0">
            <a:off x="9135080" y="8751236"/>
            <a:ext cx="1119552" cy="1077578"/>
            <a:chOff x="30480" y="591820"/>
            <a:chExt cx="12736830" cy="12259310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12736830" cy="12259310"/>
            </a:xfrm>
            <a:custGeom>
              <a:avLst/>
              <a:gdLst/>
              <a:ahLst/>
              <a:cxnLst/>
              <a:rect r="r" b="b" t="t" l="l"/>
              <a:pathLst>
                <a:path h="12259310" w="1273683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15"/>
              <a:stretch>
                <a:fillRect l="-19367" t="0" r="-19367" b="0"/>
              </a:stretch>
            </a:blipFill>
          </p:spPr>
        </p:sp>
      </p:grpSp>
      <p:sp>
        <p:nvSpPr>
          <p:cNvPr name="Freeform 20" id="20"/>
          <p:cNvSpPr/>
          <p:nvPr/>
        </p:nvSpPr>
        <p:spPr>
          <a:xfrm flipH="false" flipV="false" rot="0">
            <a:off x="11059920" y="6442593"/>
            <a:ext cx="2795307" cy="2795307"/>
          </a:xfrm>
          <a:custGeom>
            <a:avLst/>
            <a:gdLst/>
            <a:ahLst/>
            <a:cxnLst/>
            <a:rect r="r" b="b" t="t" l="l"/>
            <a:pathLst>
              <a:path h="2795307" w="2795307">
                <a:moveTo>
                  <a:pt x="0" y="0"/>
                </a:moveTo>
                <a:lnTo>
                  <a:pt x="2795308" y="0"/>
                </a:lnTo>
                <a:lnTo>
                  <a:pt x="2795308" y="2795307"/>
                </a:lnTo>
                <a:lnTo>
                  <a:pt x="0" y="279530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1" id="21"/>
          <p:cNvGrpSpPr/>
          <p:nvPr/>
        </p:nvGrpSpPr>
        <p:grpSpPr>
          <a:xfrm rot="0">
            <a:off x="13060000" y="8751236"/>
            <a:ext cx="1119552" cy="1077578"/>
            <a:chOff x="30480" y="591820"/>
            <a:chExt cx="12736830" cy="1225931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12736830" cy="12259310"/>
            </a:xfrm>
            <a:custGeom>
              <a:avLst/>
              <a:gdLst/>
              <a:ahLst/>
              <a:cxnLst/>
              <a:rect r="r" b="b" t="t" l="l"/>
              <a:pathLst>
                <a:path h="12259310" w="12736830">
                  <a:moveTo>
                    <a:pt x="11925300" y="4271010"/>
                  </a:moveTo>
                  <a:cubicBezTo>
                    <a:pt x="10819130" y="2120900"/>
                    <a:pt x="8590280" y="544830"/>
                    <a:pt x="6215380" y="297180"/>
                  </a:cubicBezTo>
                  <a:cubicBezTo>
                    <a:pt x="4277360" y="0"/>
                    <a:pt x="3002280" y="913130"/>
                    <a:pt x="1960880" y="2170430"/>
                  </a:cubicBezTo>
                  <a:cubicBezTo>
                    <a:pt x="919480" y="3427730"/>
                    <a:pt x="365760" y="5030470"/>
                    <a:pt x="142240" y="6647180"/>
                  </a:cubicBezTo>
                  <a:cubicBezTo>
                    <a:pt x="24130" y="7500620"/>
                    <a:pt x="0" y="8406130"/>
                    <a:pt x="361950" y="9188450"/>
                  </a:cubicBezTo>
                  <a:cubicBezTo>
                    <a:pt x="820420" y="10180320"/>
                    <a:pt x="1822450" y="10811510"/>
                    <a:pt x="2842260" y="11203940"/>
                  </a:cubicBezTo>
                  <a:cubicBezTo>
                    <a:pt x="5585460" y="12259310"/>
                    <a:pt x="8953501" y="11850370"/>
                    <a:pt x="11088370" y="9828530"/>
                  </a:cubicBezTo>
                  <a:cubicBezTo>
                    <a:pt x="11756390" y="9196070"/>
                    <a:pt x="12303760" y="8403590"/>
                    <a:pt x="12499340" y="7504430"/>
                  </a:cubicBezTo>
                  <a:cubicBezTo>
                    <a:pt x="12736830" y="6413500"/>
                    <a:pt x="12435840" y="5264150"/>
                    <a:pt x="11925300" y="4271010"/>
                  </a:cubicBezTo>
                  <a:close/>
                </a:path>
              </a:pathLst>
            </a:custGeom>
            <a:blipFill>
              <a:blip r:embed="rId16"/>
              <a:stretch>
                <a:fillRect l="-36061" t="0" r="-36061" b="0"/>
              </a:stretch>
            </a:blipFill>
          </p:spPr>
        </p:sp>
      </p:grpSp>
      <p:sp>
        <p:nvSpPr>
          <p:cNvPr name="Freeform 23" id="23"/>
          <p:cNvSpPr/>
          <p:nvPr/>
        </p:nvSpPr>
        <p:spPr>
          <a:xfrm flipH="false" flipV="false" rot="0">
            <a:off x="17259300" y="9139516"/>
            <a:ext cx="644203" cy="923085"/>
          </a:xfrm>
          <a:custGeom>
            <a:avLst/>
            <a:gdLst/>
            <a:ahLst/>
            <a:cxnLst/>
            <a:rect r="r" b="b" t="t" l="l"/>
            <a:pathLst>
              <a:path h="923085" w="644203">
                <a:moveTo>
                  <a:pt x="0" y="0"/>
                </a:moveTo>
                <a:lnTo>
                  <a:pt x="644203" y="0"/>
                </a:lnTo>
                <a:lnTo>
                  <a:pt x="644203" y="923085"/>
                </a:lnTo>
                <a:lnTo>
                  <a:pt x="0" y="923085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 l="0" t="0" r="0" b="0"/>
            </a:stretch>
          </a:blipFill>
        </p:spPr>
      </p:sp>
      <p:sp>
        <p:nvSpPr>
          <p:cNvPr name="TextBox 24" id="24"/>
          <p:cNvSpPr txBox="true"/>
          <p:nvPr/>
        </p:nvSpPr>
        <p:spPr>
          <a:xfrm rot="263213">
            <a:off x="12283146" y="2124482"/>
            <a:ext cx="5110365" cy="249319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839"/>
              </a:lnSpc>
            </a:pPr>
            <a:r>
              <a:rPr lang="en-US" sz="7809">
                <a:solidFill>
                  <a:srgbClr val="FFFFFF"/>
                </a:solidFill>
                <a:latin typeface="Bebas Neue 1"/>
                <a:ea typeface="Bebas Neue 1"/>
                <a:cs typeface="Bebas Neue 1"/>
                <a:sym typeface="Bebas Neue 1"/>
              </a:rPr>
              <a:t>WHAT THE EU DOES FOR</a:t>
            </a:r>
            <a:r>
              <a:rPr lang="en-US" sz="7809">
                <a:solidFill>
                  <a:srgbClr val="FFDB4C"/>
                </a:solidFill>
                <a:latin typeface="Bebas Neue 1"/>
                <a:ea typeface="Bebas Neue 1"/>
                <a:cs typeface="Bebas Neue 1"/>
                <a:sym typeface="Bebas Neue 1"/>
              </a:rPr>
              <a:t> YOU</a:t>
            </a:r>
            <a:r>
              <a:rPr lang="en-US" sz="7809">
                <a:solidFill>
                  <a:srgbClr val="FFFFFF"/>
                </a:solidFill>
                <a:latin typeface="Bebas Neue 1"/>
                <a:ea typeface="Bebas Neue 1"/>
                <a:cs typeface="Bebas Neue 1"/>
                <a:sym typeface="Bebas Neue 1"/>
              </a:rPr>
              <a:t>TH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3420018" y="3076932"/>
            <a:ext cx="2214358" cy="16986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35"/>
              </a:lnSpc>
            </a:pPr>
            <a:r>
              <a:rPr lang="en-US" b="true" sz="2321" spc="90">
                <a:solidFill>
                  <a:srgbClr val="FFFFFF"/>
                </a:solidFill>
                <a:latin typeface="Open Sans 2 Medium"/>
                <a:ea typeface="Open Sans 2 Medium"/>
                <a:cs typeface="Open Sans 2 Medium"/>
                <a:sym typeface="Open Sans 2 Medium"/>
              </a:rPr>
              <a:t>You can live, study and work in any EU country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11205158" y="7052613"/>
            <a:ext cx="2504832" cy="169862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35"/>
              </a:lnSpc>
            </a:pPr>
            <a:r>
              <a:rPr lang="en-US" b="true" sz="2321" spc="90">
                <a:solidFill>
                  <a:srgbClr val="FFFFFF"/>
                </a:solidFill>
                <a:latin typeface="Open Sans 2 Medium"/>
                <a:ea typeface="Open Sans 2 Medium"/>
                <a:cs typeface="Open Sans 2 Medium"/>
                <a:sym typeface="Open Sans 2 Medium"/>
              </a:rPr>
              <a:t>There are no roaming charges when traveling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7430275" y="3124913"/>
            <a:ext cx="2331039" cy="18306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463"/>
              </a:lnSpc>
            </a:pPr>
            <a:r>
              <a:rPr lang="en-US" b="true" sz="1909" spc="74">
                <a:solidFill>
                  <a:srgbClr val="FFFFFF"/>
                </a:solidFill>
                <a:latin typeface="Open Sans 2 Medium"/>
                <a:ea typeface="Open Sans 2 Medium"/>
                <a:cs typeface="Open Sans 2 Medium"/>
                <a:sym typeface="Open Sans 2 Medium"/>
              </a:rPr>
              <a:t>If you fall ill while visiting another EU country, you can get state-provided healthcare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3364994" y="6747457"/>
            <a:ext cx="2269381" cy="21284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58"/>
              </a:lnSpc>
            </a:pPr>
            <a:r>
              <a:rPr lang="en-US" sz="1931" spc="75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You are protected by passenger rights whether you go by air, rail, ship, bus or coach.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7397963" y="6953028"/>
            <a:ext cx="2269381" cy="179820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58"/>
              </a:lnSpc>
            </a:pPr>
            <a:r>
              <a:rPr lang="en-US" sz="1931" spc="75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WiFi4EU</a:t>
            </a:r>
            <a:r>
              <a:rPr lang="en-US" sz="1931" spc="75">
                <a:solidFill>
                  <a:srgbClr val="FFFFFF"/>
                </a:solidFill>
                <a:latin typeface="Open Sans 2"/>
                <a:ea typeface="Open Sans 2"/>
                <a:cs typeface="Open Sans 2"/>
                <a:sym typeface="Open Sans 2"/>
              </a:rPr>
              <a:t> hot spots in public areas  mean you can connect to the internet for free. 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BF7F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6937198" y="8796758"/>
            <a:ext cx="644203" cy="923085"/>
          </a:xfrm>
          <a:custGeom>
            <a:avLst/>
            <a:gdLst/>
            <a:ahLst/>
            <a:cxnLst/>
            <a:rect r="r" b="b" t="t" l="l"/>
            <a:pathLst>
              <a:path h="923085" w="644203">
                <a:moveTo>
                  <a:pt x="0" y="0"/>
                </a:moveTo>
                <a:lnTo>
                  <a:pt x="644204" y="0"/>
                </a:lnTo>
                <a:lnTo>
                  <a:pt x="644204" y="923084"/>
                </a:lnTo>
                <a:lnTo>
                  <a:pt x="0" y="92308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531929">
            <a:off x="6116112" y="4106439"/>
            <a:ext cx="6055776" cy="5177689"/>
          </a:xfrm>
          <a:custGeom>
            <a:avLst/>
            <a:gdLst/>
            <a:ahLst/>
            <a:cxnLst/>
            <a:rect r="r" b="b" t="t" l="l"/>
            <a:pathLst>
              <a:path h="5177689" w="6055776">
                <a:moveTo>
                  <a:pt x="0" y="0"/>
                </a:moveTo>
                <a:lnTo>
                  <a:pt x="6055776" y="0"/>
                </a:lnTo>
                <a:lnTo>
                  <a:pt x="6055776" y="5177689"/>
                </a:lnTo>
                <a:lnTo>
                  <a:pt x="0" y="517768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5315760" y="1676049"/>
            <a:ext cx="7656480" cy="162916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10"/>
              </a:lnSpc>
            </a:pPr>
            <a:r>
              <a:rPr lang="en-US" sz="6678" spc="-133">
                <a:solidFill>
                  <a:srgbClr val="2B2B2B"/>
                </a:solidFill>
                <a:latin typeface="Bebas Neue 1"/>
                <a:ea typeface="Bebas Neue 1"/>
                <a:cs typeface="Bebas Neue 1"/>
                <a:sym typeface="Bebas Neue 1"/>
              </a:rPr>
              <a:t>how does the EUROPEAN UNION impact my life?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bg>
      <p:bgPr>
        <a:solidFill>
          <a:srgbClr val="4CA0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028700" y="1457325"/>
            <a:ext cx="10885429" cy="13240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180"/>
              </a:lnSpc>
            </a:pPr>
            <a:r>
              <a:rPr lang="en-US" sz="11476" b="true">
                <a:solidFill>
                  <a:srgbClr val="FFFFFF"/>
                </a:solidFill>
                <a:latin typeface="Bebas Neue 2 Bold"/>
                <a:ea typeface="Bebas Neue 2 Bold"/>
                <a:cs typeface="Bebas Neue 2 Bold"/>
                <a:sym typeface="Bebas Neue 2 Bold"/>
              </a:rPr>
              <a:t>LET’S DISCUSS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1028700" y="2888130"/>
            <a:ext cx="15269538" cy="664510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702043" indent="-351021" lvl="1">
              <a:lnSpc>
                <a:spcPts val="4812"/>
              </a:lnSpc>
              <a:buFont typeface="Arial"/>
              <a:buChar char="•"/>
            </a:pPr>
            <a:r>
              <a:rPr lang="en-US" b="true" sz="3251" spc="126">
                <a:solidFill>
                  <a:srgbClr val="FFFFFF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How does the EU impact our everyday life as young people?</a:t>
            </a:r>
          </a:p>
          <a:p>
            <a:pPr algn="l">
              <a:lnSpc>
                <a:spcPts val="4812"/>
              </a:lnSpc>
            </a:pPr>
          </a:p>
          <a:p>
            <a:pPr algn="l" marL="702043" indent="-351021" lvl="1">
              <a:lnSpc>
                <a:spcPts val="4812"/>
              </a:lnSpc>
              <a:buFont typeface="Arial"/>
              <a:buChar char="•"/>
            </a:pPr>
            <a:r>
              <a:rPr lang="en-US" b="true" sz="3251" spc="126">
                <a:solidFill>
                  <a:srgbClr val="FFFFFF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What are some benefits you've experienced thanks to the EU?</a:t>
            </a:r>
          </a:p>
          <a:p>
            <a:pPr algn="l">
              <a:lnSpc>
                <a:spcPts val="4812"/>
              </a:lnSpc>
            </a:pPr>
          </a:p>
          <a:p>
            <a:pPr algn="l" marL="702043" indent="-351021" lvl="1">
              <a:lnSpc>
                <a:spcPts val="4812"/>
              </a:lnSpc>
              <a:buFont typeface="Arial"/>
              <a:buChar char="•"/>
            </a:pPr>
            <a:r>
              <a:rPr lang="en-US" b="true" sz="3251" spc="126">
                <a:solidFill>
                  <a:srgbClr val="FFFFFF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Do you feel your voice is heard in EU decision-making?</a:t>
            </a:r>
          </a:p>
          <a:p>
            <a:pPr algn="l">
              <a:lnSpc>
                <a:spcPts val="4812"/>
              </a:lnSpc>
            </a:pPr>
          </a:p>
          <a:p>
            <a:pPr algn="l" marL="702043" indent="-351021" lvl="1">
              <a:lnSpc>
                <a:spcPts val="4812"/>
              </a:lnSpc>
              <a:buFont typeface="Arial"/>
              <a:buChar char="•"/>
            </a:pPr>
            <a:r>
              <a:rPr lang="en-US" b="true" sz="3251" spc="126">
                <a:solidFill>
                  <a:srgbClr val="FFFFFF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If you could pitch one idea to the European Parliament on behalf of youth, what would it be?</a:t>
            </a:r>
          </a:p>
          <a:p>
            <a:pPr algn="l">
              <a:lnSpc>
                <a:spcPts val="4812"/>
              </a:lnSpc>
            </a:pPr>
          </a:p>
          <a:p>
            <a:pPr algn="l" marL="702043" indent="-351021" lvl="1">
              <a:lnSpc>
                <a:spcPts val="4812"/>
              </a:lnSpc>
              <a:buFont typeface="Arial"/>
              <a:buChar char="•"/>
            </a:pPr>
            <a:r>
              <a:rPr lang="en-US" b="true" sz="3251" spc="126">
                <a:solidFill>
                  <a:srgbClr val="FFFFFF"/>
                </a:solidFill>
                <a:latin typeface="Open Sans 2 Bold"/>
                <a:ea typeface="Open Sans 2 Bold"/>
                <a:cs typeface="Open Sans 2 Bold"/>
                <a:sym typeface="Open Sans 2 Bold"/>
              </a:rPr>
              <a:t>Do you feel connected to other young people across Europe? How does the EU or AEGEE help build that connection?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BF7F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-10339056">
            <a:off x="-3543449" y="-10496773"/>
            <a:ext cx="22939556" cy="15112293"/>
            <a:chOff x="0" y="0"/>
            <a:chExt cx="30586075" cy="20149724"/>
          </a:xfrm>
        </p:grpSpPr>
        <p:sp>
          <p:nvSpPr>
            <p:cNvPr name="Freeform 3" id="3"/>
            <p:cNvSpPr/>
            <p:nvPr/>
          </p:nvSpPr>
          <p:spPr>
            <a:xfrm flipH="true" flipV="false" rot="-453172">
              <a:off x="1283843" y="1792406"/>
              <a:ext cx="28351507" cy="16337556"/>
            </a:xfrm>
            <a:custGeom>
              <a:avLst/>
              <a:gdLst/>
              <a:ahLst/>
              <a:cxnLst/>
              <a:rect r="r" b="b" t="t" l="l"/>
              <a:pathLst>
                <a:path h="16337556" w="28351507">
                  <a:moveTo>
                    <a:pt x="28351507" y="0"/>
                  </a:moveTo>
                  <a:lnTo>
                    <a:pt x="0" y="0"/>
                  </a:lnTo>
                  <a:lnTo>
                    <a:pt x="0" y="16337556"/>
                  </a:lnTo>
                  <a:lnTo>
                    <a:pt x="28351507" y="16337556"/>
                  </a:lnTo>
                  <a:lnTo>
                    <a:pt x="28351507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 l="0" t="0" r="0" b="0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true" flipV="false" rot="-453172">
              <a:off x="950725" y="2019762"/>
              <a:ext cx="28351507" cy="16337556"/>
            </a:xfrm>
            <a:custGeom>
              <a:avLst/>
              <a:gdLst/>
              <a:ahLst/>
              <a:cxnLst/>
              <a:rect r="r" b="b" t="t" l="l"/>
              <a:pathLst>
                <a:path h="16337556" w="28351507">
                  <a:moveTo>
                    <a:pt x="28351507" y="0"/>
                  </a:moveTo>
                  <a:lnTo>
                    <a:pt x="0" y="0"/>
                  </a:lnTo>
                  <a:lnTo>
                    <a:pt x="0" y="16337556"/>
                  </a:lnTo>
                  <a:lnTo>
                    <a:pt x="28351507" y="16337556"/>
                  </a:lnTo>
                  <a:lnTo>
                    <a:pt x="28351507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 l="0" t="0" r="0" b="0"/>
              </a:stretch>
            </a:blipFill>
          </p:spPr>
        </p:sp>
      </p:grpSp>
      <p:sp>
        <p:nvSpPr>
          <p:cNvPr name="Freeform 5" id="5"/>
          <p:cNvSpPr/>
          <p:nvPr/>
        </p:nvSpPr>
        <p:spPr>
          <a:xfrm flipH="false" flipV="false" rot="0">
            <a:off x="16139723" y="697925"/>
            <a:ext cx="1119577" cy="1119577"/>
          </a:xfrm>
          <a:custGeom>
            <a:avLst/>
            <a:gdLst/>
            <a:ahLst/>
            <a:cxnLst/>
            <a:rect r="r" b="b" t="t" l="l"/>
            <a:pathLst>
              <a:path h="1119577" w="1119577">
                <a:moveTo>
                  <a:pt x="0" y="0"/>
                </a:moveTo>
                <a:lnTo>
                  <a:pt x="1119577" y="0"/>
                </a:lnTo>
                <a:lnTo>
                  <a:pt x="1119577" y="1119578"/>
                </a:lnTo>
                <a:lnTo>
                  <a:pt x="0" y="111957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12187299" y="5820030"/>
            <a:ext cx="3438270" cy="3438270"/>
          </a:xfrm>
          <a:custGeom>
            <a:avLst/>
            <a:gdLst/>
            <a:ahLst/>
            <a:cxnLst/>
            <a:rect r="r" b="b" t="t" l="l"/>
            <a:pathLst>
              <a:path h="3438270" w="3438270">
                <a:moveTo>
                  <a:pt x="0" y="0"/>
                </a:moveTo>
                <a:lnTo>
                  <a:pt x="3438270" y="0"/>
                </a:lnTo>
                <a:lnTo>
                  <a:pt x="3438270" y="3438270"/>
                </a:lnTo>
                <a:lnTo>
                  <a:pt x="0" y="343827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2065010" y="4141402"/>
            <a:ext cx="8568259" cy="22042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6733"/>
              </a:lnSpc>
            </a:pPr>
            <a:r>
              <a:rPr lang="en-US" sz="15786" spc="-426">
                <a:solidFill>
                  <a:srgbClr val="000000"/>
                </a:solidFill>
                <a:latin typeface="Bebas Neue 1"/>
                <a:ea typeface="Bebas Neue 1"/>
                <a:cs typeface="Bebas Neue 1"/>
                <a:sym typeface="Bebas Neue 1"/>
              </a:rPr>
              <a:t>THANK YOU!</a:t>
            </a:r>
          </a:p>
        </p:txBody>
      </p:sp>
      <p:sp>
        <p:nvSpPr>
          <p:cNvPr name="Freeform 8" id="8"/>
          <p:cNvSpPr/>
          <p:nvPr/>
        </p:nvSpPr>
        <p:spPr>
          <a:xfrm flipH="true" flipV="false" rot="7873949">
            <a:off x="7070101" y="6796038"/>
            <a:ext cx="1712455" cy="2191942"/>
          </a:xfrm>
          <a:custGeom>
            <a:avLst/>
            <a:gdLst/>
            <a:ahLst/>
            <a:cxnLst/>
            <a:rect r="r" b="b" t="t" l="l"/>
            <a:pathLst>
              <a:path h="2191942" w="1712455">
                <a:moveTo>
                  <a:pt x="1712455" y="0"/>
                </a:moveTo>
                <a:lnTo>
                  <a:pt x="0" y="0"/>
                </a:lnTo>
                <a:lnTo>
                  <a:pt x="0" y="2191943"/>
                </a:lnTo>
                <a:lnTo>
                  <a:pt x="1712455" y="2191943"/>
                </a:lnTo>
                <a:lnTo>
                  <a:pt x="1712455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DAGm2N3pHOI</dc:identifier>
  <dcterms:modified xsi:type="dcterms:W3CDTF">2011-08-01T06:04:30Z</dcterms:modified>
  <cp:revision>1</cp:revision>
  <dc:title>Europe Café - What EU Does for YOUth</dc:title>
</cp:coreProperties>
</file>