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8288000" cy="10287000"/>
  <p:notesSz cx="6858000" cy="9144000"/>
  <p:embeddedFontLst>
    <p:embeddedFont>
      <p:font typeface="Bebas Neue 1" charset="1" panose="020B0606020202050201"/>
      <p:regular r:id="rId15"/>
    </p:embeddedFont>
    <p:embeddedFont>
      <p:font typeface="Open Sans 1" charset="1" panose="020B0606030504020204"/>
      <p:regular r:id="rId16"/>
    </p:embeddedFont>
    <p:embeddedFont>
      <p:font typeface="Open Sans 1 Bold" charset="1" panose="020B0806030504020204"/>
      <p:regular r:id="rId17"/>
    </p:embeddedFont>
    <p:embeddedFont>
      <p:font typeface="Open Sans 1 Italics" charset="1" panose="020B0606030504020204"/>
      <p:regular r:id="rId18"/>
    </p:embeddedFont>
    <p:embeddedFont>
      <p:font typeface="Barlow Semi-Bold" charset="1" panose="00000700000000000000"/>
      <p:regular r:id="rId19"/>
    </p:embeddedFont>
    <p:embeddedFont>
      <p:font typeface="Bebas Neue 2 Bold" charset="1" panose="020B0606020202050201"/>
      <p:regular r:id="rId20"/>
    </p:embeddedFont>
    <p:embeddedFont>
      <p:font typeface="Open Sans 2 Bold" charset="1" panose="0000000000000000000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.sv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8.png" Type="http://schemas.openxmlformats.org/officeDocument/2006/relationships/image"/><Relationship Id="rId7" Target="../media/image9.png" Type="http://schemas.openxmlformats.org/officeDocument/2006/relationships/image"/><Relationship Id="rId8" Target="../media/image10.png" Type="http://schemas.openxmlformats.org/officeDocument/2006/relationships/image"/><Relationship Id="rId9" Target="../media/image11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8.png" Type="http://schemas.openxmlformats.org/officeDocument/2006/relationships/image"/><Relationship Id="rId7" Target="../media/image9.png" Type="http://schemas.openxmlformats.org/officeDocument/2006/relationships/image"/><Relationship Id="rId8" Target="../media/image13.png" Type="http://schemas.openxmlformats.org/officeDocument/2006/relationships/image"/><Relationship Id="rId9" Target="../media/image14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8.png" Type="http://schemas.openxmlformats.org/officeDocument/2006/relationships/image"/><Relationship Id="rId7" Target="../media/image9.png" Type="http://schemas.openxmlformats.org/officeDocument/2006/relationships/image"/><Relationship Id="rId8" Target="../media/image15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8.png" Type="http://schemas.openxmlformats.org/officeDocument/2006/relationships/image"/><Relationship Id="rId7" Target="../media/image9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8.png" Type="http://schemas.openxmlformats.org/officeDocument/2006/relationships/image"/><Relationship Id="rId7" Target="../media/image9.png" Type="http://schemas.openxmlformats.org/officeDocument/2006/relationships/image"/><Relationship Id="rId8" Target="../media/image16.png" Type="http://schemas.openxmlformats.org/officeDocument/2006/relationships/image"/><Relationship Id="rId9" Target="../media/image17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Relationship Id="rId3" Target="../media/image19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8.png" Type="http://schemas.openxmlformats.org/officeDocument/2006/relationships/image"/><Relationship Id="rId7" Target="../media/image9.png" Type="http://schemas.openxmlformats.org/officeDocument/2006/relationships/image"/><Relationship Id="rId8" Target="../media/image11.png" Type="http://schemas.openxmlformats.org/officeDocument/2006/relationships/image"/><Relationship Id="rId9" Target="../media/image1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CA0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11623" y="-3829886"/>
            <a:ext cx="23484275" cy="13761917"/>
          </a:xfrm>
          <a:custGeom>
            <a:avLst/>
            <a:gdLst/>
            <a:ahLst/>
            <a:cxnLst/>
            <a:rect r="r" b="b" t="t" l="l"/>
            <a:pathLst>
              <a:path h="13761917" w="23484275">
                <a:moveTo>
                  <a:pt x="0" y="0"/>
                </a:moveTo>
                <a:lnTo>
                  <a:pt x="23484275" y="0"/>
                </a:lnTo>
                <a:lnTo>
                  <a:pt x="23484275" y="13761918"/>
                </a:lnTo>
                <a:lnTo>
                  <a:pt x="0" y="137619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"/>
            </a:blip>
            <a:stretch>
              <a:fillRect l="0" t="-16362" r="0" b="-11467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770743" y="4615618"/>
            <a:ext cx="21556389" cy="14110427"/>
            <a:chOff x="0" y="0"/>
            <a:chExt cx="28741852" cy="18813902"/>
          </a:xfrm>
        </p:grpSpPr>
        <p:sp>
          <p:nvSpPr>
            <p:cNvPr name="Freeform 4" id="4"/>
            <p:cNvSpPr/>
            <p:nvPr/>
          </p:nvSpPr>
          <p:spPr>
            <a:xfrm flipH="true" flipV="false" rot="-327435">
              <a:off x="1294826" y="1979588"/>
              <a:ext cx="26774052" cy="15428547"/>
            </a:xfrm>
            <a:custGeom>
              <a:avLst/>
              <a:gdLst/>
              <a:ahLst/>
              <a:cxnLst/>
              <a:rect r="r" b="b" t="t" l="l"/>
              <a:pathLst>
                <a:path h="15428547" w="26774052">
                  <a:moveTo>
                    <a:pt x="26774051" y="0"/>
                  </a:moveTo>
                  <a:lnTo>
                    <a:pt x="0" y="0"/>
                  </a:lnTo>
                  <a:lnTo>
                    <a:pt x="0" y="15428547"/>
                  </a:lnTo>
                  <a:lnTo>
                    <a:pt x="26774051" y="15428547"/>
                  </a:lnTo>
                  <a:lnTo>
                    <a:pt x="26774051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true" flipV="false" rot="-453172">
              <a:off x="897827" y="1692677"/>
              <a:ext cx="26774052" cy="15428547"/>
            </a:xfrm>
            <a:custGeom>
              <a:avLst/>
              <a:gdLst/>
              <a:ahLst/>
              <a:cxnLst/>
              <a:rect r="r" b="b" t="t" l="l"/>
              <a:pathLst>
                <a:path h="15428547" w="26774052">
                  <a:moveTo>
                    <a:pt x="26774052" y="0"/>
                  </a:moveTo>
                  <a:lnTo>
                    <a:pt x="0" y="0"/>
                  </a:lnTo>
                  <a:lnTo>
                    <a:pt x="0" y="15428548"/>
                  </a:lnTo>
                  <a:lnTo>
                    <a:pt x="26774052" y="15428548"/>
                  </a:lnTo>
                  <a:lnTo>
                    <a:pt x="26774052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13471350" y="8584568"/>
            <a:ext cx="3947142" cy="1347463"/>
            <a:chOff x="0" y="0"/>
            <a:chExt cx="5262856" cy="179661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2761177" y="28042"/>
              <a:ext cx="2501679" cy="1768576"/>
            </a:xfrm>
            <a:custGeom>
              <a:avLst/>
              <a:gdLst/>
              <a:ahLst/>
              <a:cxnLst/>
              <a:rect r="r" b="b" t="t" l="l"/>
              <a:pathLst>
                <a:path h="1768576" w="2501679">
                  <a:moveTo>
                    <a:pt x="0" y="0"/>
                  </a:moveTo>
                  <a:lnTo>
                    <a:pt x="2501679" y="0"/>
                  </a:lnTo>
                  <a:lnTo>
                    <a:pt x="2501679" y="1768576"/>
                  </a:lnTo>
                  <a:lnTo>
                    <a:pt x="0" y="17685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583027" cy="1606574"/>
            </a:xfrm>
            <a:custGeom>
              <a:avLst/>
              <a:gdLst/>
              <a:ahLst/>
              <a:cxnLst/>
              <a:rect r="r" b="b" t="t" l="l"/>
              <a:pathLst>
                <a:path h="1606574" w="2583027">
                  <a:moveTo>
                    <a:pt x="0" y="0"/>
                  </a:moveTo>
                  <a:lnTo>
                    <a:pt x="2583027" y="0"/>
                  </a:lnTo>
                  <a:lnTo>
                    <a:pt x="2583027" y="1606574"/>
                  </a:lnTo>
                  <a:lnTo>
                    <a:pt x="0" y="16065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0" r="0" b="-60778"/>
              </a:stretch>
            </a:blipFill>
          </p:spPr>
        </p:sp>
      </p:grpSp>
      <p:sp>
        <p:nvSpPr>
          <p:cNvPr name="TextBox 9" id="9"/>
          <p:cNvSpPr txBox="true"/>
          <p:nvPr/>
        </p:nvSpPr>
        <p:spPr>
          <a:xfrm rot="0">
            <a:off x="4632636" y="2344421"/>
            <a:ext cx="9022727" cy="22711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32"/>
              </a:lnSpc>
            </a:pPr>
            <a:r>
              <a:rPr lang="en-US" sz="17204" spc="189">
                <a:solidFill>
                  <a:srgbClr val="FFFFFF"/>
                </a:solidFill>
                <a:latin typeface="Bebas Neue 1"/>
                <a:ea typeface="Bebas Neue 1"/>
                <a:cs typeface="Bebas Neue 1"/>
                <a:sym typeface="Bebas Neue 1"/>
              </a:rPr>
              <a:t>EUROPE CAFÉ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096060" y="4853743"/>
            <a:ext cx="8095880" cy="24033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123"/>
              </a:lnSpc>
            </a:pPr>
            <a:r>
              <a:rPr lang="en-US" sz="9809" spc="-196">
                <a:solidFill>
                  <a:srgbClr val="2B2B2B"/>
                </a:solidFill>
                <a:latin typeface="Bebas Neue 1"/>
                <a:ea typeface="Bebas Neue 1"/>
                <a:cs typeface="Bebas Neue 1"/>
                <a:sym typeface="Bebas Neue 1"/>
              </a:rPr>
              <a:t>youth participation in democracy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E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0339056">
            <a:off x="-3543449" y="-10496773"/>
            <a:ext cx="22939556" cy="15112293"/>
            <a:chOff x="0" y="0"/>
            <a:chExt cx="30586075" cy="20149724"/>
          </a:xfrm>
        </p:grpSpPr>
        <p:sp>
          <p:nvSpPr>
            <p:cNvPr name="Freeform 3" id="3"/>
            <p:cNvSpPr/>
            <p:nvPr/>
          </p:nvSpPr>
          <p:spPr>
            <a:xfrm flipH="true" flipV="false" rot="-453172">
              <a:off x="1283843" y="1792406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true" flipV="false" rot="-453172">
              <a:off x="950725" y="2019762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5065780" y="697925"/>
            <a:ext cx="1119577" cy="1119577"/>
          </a:xfrm>
          <a:custGeom>
            <a:avLst/>
            <a:gdLst/>
            <a:ahLst/>
            <a:cxnLst/>
            <a:rect r="r" b="b" t="t" l="l"/>
            <a:pathLst>
              <a:path h="1119577" w="1119577">
                <a:moveTo>
                  <a:pt x="0" y="0"/>
                </a:moveTo>
                <a:lnTo>
                  <a:pt x="1119578" y="0"/>
                </a:lnTo>
                <a:lnTo>
                  <a:pt x="1119578" y="1119578"/>
                </a:lnTo>
                <a:lnTo>
                  <a:pt x="0" y="111957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478552" y="697925"/>
            <a:ext cx="1136066" cy="1136066"/>
          </a:xfrm>
          <a:custGeom>
            <a:avLst/>
            <a:gdLst/>
            <a:ahLst/>
            <a:cxnLst/>
            <a:rect r="r" b="b" t="t" l="l"/>
            <a:pathLst>
              <a:path h="1136066" w="1136066">
                <a:moveTo>
                  <a:pt x="0" y="0"/>
                </a:moveTo>
                <a:lnTo>
                  <a:pt x="1136066" y="0"/>
                </a:lnTo>
                <a:lnTo>
                  <a:pt x="1136066" y="1136066"/>
                </a:lnTo>
                <a:lnTo>
                  <a:pt x="0" y="113606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028700" y="4166228"/>
            <a:ext cx="283160" cy="274919"/>
            <a:chOff x="0" y="0"/>
            <a:chExt cx="837164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37164" cy="812800"/>
            </a:xfrm>
            <a:custGeom>
              <a:avLst/>
              <a:gdLst/>
              <a:ahLst/>
              <a:cxnLst/>
              <a:rect r="r" b="b" t="t" l="l"/>
              <a:pathLst>
                <a:path h="812800" w="837164">
                  <a:moveTo>
                    <a:pt x="418582" y="0"/>
                  </a:moveTo>
                  <a:cubicBezTo>
                    <a:pt x="187406" y="0"/>
                    <a:pt x="0" y="181951"/>
                    <a:pt x="0" y="406400"/>
                  </a:cubicBezTo>
                  <a:cubicBezTo>
                    <a:pt x="0" y="630849"/>
                    <a:pt x="187406" y="812800"/>
                    <a:pt x="418582" y="812800"/>
                  </a:cubicBezTo>
                  <a:cubicBezTo>
                    <a:pt x="649759" y="812800"/>
                    <a:pt x="837164" y="630849"/>
                    <a:pt x="837164" y="406400"/>
                  </a:cubicBezTo>
                  <a:cubicBezTo>
                    <a:pt x="837164" y="181951"/>
                    <a:pt x="649759" y="0"/>
                    <a:pt x="418582" y="0"/>
                  </a:cubicBezTo>
                  <a:close/>
                </a:path>
              </a:pathLst>
            </a:custGeom>
            <a:solidFill>
              <a:srgbClr val="4CA0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8484" y="19050"/>
              <a:ext cx="680196" cy="717550"/>
            </a:xfrm>
            <a:prstGeom prst="rect">
              <a:avLst/>
            </a:prstGeom>
          </p:spPr>
          <p:txBody>
            <a:bodyPr anchor="ctr" rtlCol="false" tIns="16318" lIns="16318" bIns="16318" rIns="16318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028700" y="4927638"/>
            <a:ext cx="283160" cy="274919"/>
            <a:chOff x="0" y="0"/>
            <a:chExt cx="8371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37164" cy="812800"/>
            </a:xfrm>
            <a:custGeom>
              <a:avLst/>
              <a:gdLst/>
              <a:ahLst/>
              <a:cxnLst/>
              <a:rect r="r" b="b" t="t" l="l"/>
              <a:pathLst>
                <a:path h="812800" w="837164">
                  <a:moveTo>
                    <a:pt x="418582" y="0"/>
                  </a:moveTo>
                  <a:cubicBezTo>
                    <a:pt x="187406" y="0"/>
                    <a:pt x="0" y="181951"/>
                    <a:pt x="0" y="406400"/>
                  </a:cubicBezTo>
                  <a:cubicBezTo>
                    <a:pt x="0" y="630849"/>
                    <a:pt x="187406" y="812800"/>
                    <a:pt x="418582" y="812800"/>
                  </a:cubicBezTo>
                  <a:cubicBezTo>
                    <a:pt x="649759" y="812800"/>
                    <a:pt x="837164" y="630849"/>
                    <a:pt x="837164" y="406400"/>
                  </a:cubicBezTo>
                  <a:cubicBezTo>
                    <a:pt x="837164" y="181951"/>
                    <a:pt x="649759" y="0"/>
                    <a:pt x="418582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8484" y="19050"/>
              <a:ext cx="680196" cy="717550"/>
            </a:xfrm>
            <a:prstGeom prst="rect">
              <a:avLst/>
            </a:prstGeom>
          </p:spPr>
          <p:txBody>
            <a:bodyPr anchor="ctr" rtlCol="false" tIns="16318" lIns="16318" bIns="16318" rIns="16318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1724765" y="4708563"/>
            <a:ext cx="15321820" cy="3235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342"/>
              </a:lnSpc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young people feel </a:t>
            </a:r>
            <a:r>
              <a:rPr lang="en-US" sz="3101" b="true">
                <a:solidFill>
                  <a:srgbClr val="000000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underrepresented</a:t>
            </a: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 by political institutions &amp; their voices are </a:t>
            </a:r>
            <a:r>
              <a:rPr lang="en-US" sz="3101" b="true">
                <a:solidFill>
                  <a:srgbClr val="000000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rarely reflected </a:t>
            </a: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in decision-making processes</a:t>
            </a:r>
          </a:p>
          <a:p>
            <a:pPr algn="just">
              <a:lnSpc>
                <a:spcPts val="4342"/>
              </a:lnSpc>
            </a:pPr>
          </a:p>
          <a:p>
            <a:pPr algn="just">
              <a:lnSpc>
                <a:spcPts val="4342"/>
              </a:lnSpc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yet, in in </a:t>
            </a:r>
            <a:r>
              <a:rPr lang="en-US" sz="3101" b="true">
                <a:solidFill>
                  <a:srgbClr val="000000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2019</a:t>
            </a: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, we had a </a:t>
            </a:r>
            <a:r>
              <a:rPr lang="en-US" sz="3101" b="true">
                <a:solidFill>
                  <a:srgbClr val="000000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record turnout</a:t>
            </a: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 in the</a:t>
            </a:r>
          </a:p>
          <a:p>
            <a:pPr algn="just">
              <a:lnSpc>
                <a:spcPts val="4342"/>
              </a:lnSpc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European Elections, which was driven by </a:t>
            </a:r>
          </a:p>
          <a:p>
            <a:pPr algn="just">
              <a:lnSpc>
                <a:spcPts val="4342"/>
              </a:lnSpc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young people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0744200" y="6080995"/>
            <a:ext cx="6515100" cy="3505200"/>
          </a:xfrm>
          <a:custGeom>
            <a:avLst/>
            <a:gdLst/>
            <a:ahLst/>
            <a:cxnLst/>
            <a:rect r="r" b="b" t="t" l="l"/>
            <a:pathLst>
              <a:path h="3505200" w="6515100">
                <a:moveTo>
                  <a:pt x="0" y="0"/>
                </a:moveTo>
                <a:lnTo>
                  <a:pt x="6515100" y="0"/>
                </a:lnTo>
                <a:lnTo>
                  <a:pt x="6515100" y="3505200"/>
                </a:lnTo>
                <a:lnTo>
                  <a:pt x="0" y="350520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1028700" y="6509620"/>
            <a:ext cx="283160" cy="274919"/>
            <a:chOff x="0" y="0"/>
            <a:chExt cx="837164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37164" cy="812800"/>
            </a:xfrm>
            <a:custGeom>
              <a:avLst/>
              <a:gdLst/>
              <a:ahLst/>
              <a:cxnLst/>
              <a:rect r="r" b="b" t="t" l="l"/>
              <a:pathLst>
                <a:path h="812800" w="837164">
                  <a:moveTo>
                    <a:pt x="418582" y="0"/>
                  </a:moveTo>
                  <a:cubicBezTo>
                    <a:pt x="187406" y="0"/>
                    <a:pt x="0" y="181951"/>
                    <a:pt x="0" y="406400"/>
                  </a:cubicBezTo>
                  <a:cubicBezTo>
                    <a:pt x="0" y="630849"/>
                    <a:pt x="187406" y="812800"/>
                    <a:pt x="418582" y="812800"/>
                  </a:cubicBezTo>
                  <a:cubicBezTo>
                    <a:pt x="649759" y="812800"/>
                    <a:pt x="837164" y="630849"/>
                    <a:pt x="837164" y="406400"/>
                  </a:cubicBezTo>
                  <a:cubicBezTo>
                    <a:pt x="837164" y="181951"/>
                    <a:pt x="649759" y="0"/>
                    <a:pt x="418582" y="0"/>
                  </a:cubicBezTo>
                  <a:close/>
                </a:path>
              </a:pathLst>
            </a:custGeom>
            <a:solidFill>
              <a:srgbClr val="4CA0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8484" y="19050"/>
              <a:ext cx="680196" cy="717550"/>
            </a:xfrm>
            <a:prstGeom prst="rect">
              <a:avLst/>
            </a:prstGeom>
          </p:spPr>
          <p:txBody>
            <a:bodyPr anchor="ctr" rtlCol="false" tIns="16318" lIns="16318" bIns="16318" rIns="16318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true" flipV="false" rot="8845668">
            <a:off x="8298874" y="7761777"/>
            <a:ext cx="1401027" cy="1793315"/>
          </a:xfrm>
          <a:custGeom>
            <a:avLst/>
            <a:gdLst/>
            <a:ahLst/>
            <a:cxnLst/>
            <a:rect r="r" b="b" t="t" l="l"/>
            <a:pathLst>
              <a:path h="1793315" w="1401027">
                <a:moveTo>
                  <a:pt x="1401027" y="0"/>
                </a:moveTo>
                <a:lnTo>
                  <a:pt x="0" y="0"/>
                </a:lnTo>
                <a:lnTo>
                  <a:pt x="0" y="1793314"/>
                </a:lnTo>
                <a:lnTo>
                  <a:pt x="1401027" y="1793314"/>
                </a:lnTo>
                <a:lnTo>
                  <a:pt x="1401027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1028700" y="1662804"/>
            <a:ext cx="4473092" cy="1159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735"/>
              </a:lnSpc>
            </a:pPr>
            <a:r>
              <a:rPr lang="en-US" sz="8241" spc="-222">
                <a:solidFill>
                  <a:srgbClr val="000000"/>
                </a:solidFill>
                <a:latin typeface="Bebas Neue 1"/>
                <a:ea typeface="Bebas Neue 1"/>
                <a:cs typeface="Bebas Neue 1"/>
                <a:sym typeface="Bebas Neue 1"/>
              </a:rPr>
              <a:t>THE </a:t>
            </a:r>
            <a:r>
              <a:rPr lang="en-US" sz="8241" spc="-222">
                <a:solidFill>
                  <a:srgbClr val="4CA0FF"/>
                </a:solidFill>
                <a:latin typeface="Bebas Neue 1"/>
                <a:ea typeface="Bebas Neue 1"/>
                <a:cs typeface="Bebas Neue 1"/>
                <a:sym typeface="Bebas Neue 1"/>
              </a:rPr>
              <a:t>CONTEXT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724765" y="4006210"/>
            <a:ext cx="10615885" cy="5378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82"/>
              </a:lnSpc>
            </a:pPr>
            <a:r>
              <a:rPr lang="en-US" sz="3201" i="true">
                <a:solidFill>
                  <a:srgbClr val="000000"/>
                </a:solidFill>
                <a:latin typeface="Open Sans 1 Italics"/>
                <a:ea typeface="Open Sans 1 Italics"/>
                <a:cs typeface="Open Sans 1 Italics"/>
                <a:sym typeface="Open Sans 1 Italics"/>
              </a:rPr>
              <a:t>"Young people don't vote, they're not interested in politics"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7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0339056">
            <a:off x="-3543449" y="-10496773"/>
            <a:ext cx="22939556" cy="15112293"/>
            <a:chOff x="0" y="0"/>
            <a:chExt cx="30586075" cy="20149724"/>
          </a:xfrm>
        </p:grpSpPr>
        <p:sp>
          <p:nvSpPr>
            <p:cNvPr name="Freeform 3" id="3"/>
            <p:cNvSpPr/>
            <p:nvPr/>
          </p:nvSpPr>
          <p:spPr>
            <a:xfrm flipH="true" flipV="false" rot="-453172">
              <a:off x="1283843" y="1792406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true" flipV="false" rot="-453172">
              <a:off x="950725" y="2019762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5065780" y="697925"/>
            <a:ext cx="1119577" cy="1119577"/>
          </a:xfrm>
          <a:custGeom>
            <a:avLst/>
            <a:gdLst/>
            <a:ahLst/>
            <a:cxnLst/>
            <a:rect r="r" b="b" t="t" l="l"/>
            <a:pathLst>
              <a:path h="1119577" w="1119577">
                <a:moveTo>
                  <a:pt x="0" y="0"/>
                </a:moveTo>
                <a:lnTo>
                  <a:pt x="1119578" y="0"/>
                </a:lnTo>
                <a:lnTo>
                  <a:pt x="1119578" y="1119578"/>
                </a:lnTo>
                <a:lnTo>
                  <a:pt x="0" y="111957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478552" y="697925"/>
            <a:ext cx="1136066" cy="1136066"/>
          </a:xfrm>
          <a:custGeom>
            <a:avLst/>
            <a:gdLst/>
            <a:ahLst/>
            <a:cxnLst/>
            <a:rect r="r" b="b" t="t" l="l"/>
            <a:pathLst>
              <a:path h="1136066" w="1136066">
                <a:moveTo>
                  <a:pt x="0" y="0"/>
                </a:moveTo>
                <a:lnTo>
                  <a:pt x="1136066" y="0"/>
                </a:lnTo>
                <a:lnTo>
                  <a:pt x="1136066" y="1136066"/>
                </a:lnTo>
                <a:lnTo>
                  <a:pt x="0" y="113606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662804"/>
            <a:ext cx="9579375" cy="1159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735"/>
              </a:lnSpc>
            </a:pPr>
            <a:r>
              <a:rPr lang="en-US" sz="8241" spc="-222">
                <a:solidFill>
                  <a:srgbClr val="000000"/>
                </a:solidFill>
                <a:latin typeface="Bebas Neue 1"/>
                <a:ea typeface="Bebas Neue 1"/>
                <a:cs typeface="Bebas Neue 1"/>
                <a:sym typeface="Bebas Neue 1"/>
              </a:rPr>
              <a:t>YOUTH POLITICAL PARTICIPATION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09574" y="2860800"/>
            <a:ext cx="6897629" cy="1064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2"/>
              </a:lnSpc>
            </a:pPr>
            <a:r>
              <a:rPr lang="en-US" sz="3101" i="true">
                <a:solidFill>
                  <a:srgbClr val="000000"/>
                </a:solidFill>
                <a:latin typeface="Open Sans 1 Italics"/>
                <a:ea typeface="Open Sans 1 Italics"/>
                <a:cs typeface="Open Sans 1 Italics"/>
                <a:sym typeface="Open Sans 1 Italics"/>
              </a:rPr>
              <a:t>any activity that shapes, affects, or involves the political sphere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-2614828">
            <a:off x="9224056" y="4857477"/>
            <a:ext cx="688294" cy="2057400"/>
          </a:xfrm>
          <a:custGeom>
            <a:avLst/>
            <a:gdLst/>
            <a:ahLst/>
            <a:cxnLst/>
            <a:rect r="r" b="b" t="t" l="l"/>
            <a:pathLst>
              <a:path h="2057400" w="688294">
                <a:moveTo>
                  <a:pt x="0" y="0"/>
                </a:moveTo>
                <a:lnTo>
                  <a:pt x="688294" y="0"/>
                </a:lnTo>
                <a:lnTo>
                  <a:pt x="688294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1875153">
            <a:off x="5809756" y="5035293"/>
            <a:ext cx="688294" cy="2057400"/>
          </a:xfrm>
          <a:custGeom>
            <a:avLst/>
            <a:gdLst/>
            <a:ahLst/>
            <a:cxnLst/>
            <a:rect r="r" b="b" t="t" l="l"/>
            <a:pathLst>
              <a:path h="2057400" w="688294">
                <a:moveTo>
                  <a:pt x="688294" y="0"/>
                </a:moveTo>
                <a:lnTo>
                  <a:pt x="0" y="0"/>
                </a:lnTo>
                <a:lnTo>
                  <a:pt x="0" y="2057400"/>
                </a:lnTo>
                <a:lnTo>
                  <a:pt x="688294" y="2057400"/>
                </a:lnTo>
                <a:lnTo>
                  <a:pt x="688294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529778" y="5936649"/>
            <a:ext cx="3032844" cy="6268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135"/>
              </a:lnSpc>
            </a:pPr>
            <a:r>
              <a:rPr lang="en-US" sz="3668">
                <a:solidFill>
                  <a:srgbClr val="434242"/>
                </a:solidFill>
                <a:latin typeface="Bebas Neue 1"/>
                <a:ea typeface="Bebas Neue 1"/>
                <a:cs typeface="Bebas Neue 1"/>
                <a:sym typeface="Bebas Neue 1"/>
              </a:rPr>
              <a:t>formal processes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769544" y="5661305"/>
            <a:ext cx="3709008" cy="6268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135"/>
              </a:lnSpc>
            </a:pPr>
            <a:r>
              <a:rPr lang="en-US" sz="3668">
                <a:solidFill>
                  <a:srgbClr val="434242"/>
                </a:solidFill>
                <a:latin typeface="Bebas Neue 1"/>
                <a:ea typeface="Bebas Neue 1"/>
                <a:cs typeface="Bebas Neue 1"/>
                <a:sym typeface="Bebas Neue 1"/>
              </a:rPr>
              <a:t>non-traditional forms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45643" y="6930183"/>
            <a:ext cx="5401113" cy="2150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2"/>
              </a:lnSpc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voting, participation in political parties and their youth wings, and running for office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443713" y="6738326"/>
            <a:ext cx="6170905" cy="26929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2"/>
              </a:lnSpc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activism, protests and grassroots movements to advocate for change, volunteering in NGOs, joining councils, parliaments and events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900057" y="4066706"/>
            <a:ext cx="7459001" cy="4152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60"/>
              </a:lnSpc>
              <a:spcBef>
                <a:spcPct val="0"/>
              </a:spcBef>
            </a:pPr>
            <a:r>
              <a:rPr lang="en-US" b="true" sz="2400">
                <a:solidFill>
                  <a:srgbClr val="000000"/>
                </a:solidFill>
                <a:latin typeface="Barlow Semi-Bold"/>
                <a:ea typeface="Barlow Semi-Bold"/>
                <a:cs typeface="Barlow Semi-Bold"/>
                <a:sym typeface="Barlow Semi-Bold"/>
              </a:rPr>
              <a:t>EU-Council of Europe Youth Partnership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7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0339056">
            <a:off x="-3543449" y="-10496773"/>
            <a:ext cx="22939556" cy="15112293"/>
            <a:chOff x="0" y="0"/>
            <a:chExt cx="30586075" cy="20149724"/>
          </a:xfrm>
        </p:grpSpPr>
        <p:sp>
          <p:nvSpPr>
            <p:cNvPr name="Freeform 3" id="3"/>
            <p:cNvSpPr/>
            <p:nvPr/>
          </p:nvSpPr>
          <p:spPr>
            <a:xfrm flipH="true" flipV="false" rot="-453172">
              <a:off x="1283843" y="1792406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true" flipV="false" rot="-453172">
              <a:off x="950725" y="2019762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5065780" y="697925"/>
            <a:ext cx="1119577" cy="1119577"/>
          </a:xfrm>
          <a:custGeom>
            <a:avLst/>
            <a:gdLst/>
            <a:ahLst/>
            <a:cxnLst/>
            <a:rect r="r" b="b" t="t" l="l"/>
            <a:pathLst>
              <a:path h="1119577" w="1119577">
                <a:moveTo>
                  <a:pt x="0" y="0"/>
                </a:moveTo>
                <a:lnTo>
                  <a:pt x="1119578" y="0"/>
                </a:lnTo>
                <a:lnTo>
                  <a:pt x="1119578" y="1119578"/>
                </a:lnTo>
                <a:lnTo>
                  <a:pt x="0" y="111957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478552" y="697925"/>
            <a:ext cx="1136066" cy="1136066"/>
          </a:xfrm>
          <a:custGeom>
            <a:avLst/>
            <a:gdLst/>
            <a:ahLst/>
            <a:cxnLst/>
            <a:rect r="r" b="b" t="t" l="l"/>
            <a:pathLst>
              <a:path h="1136066" w="1136066">
                <a:moveTo>
                  <a:pt x="0" y="0"/>
                </a:moveTo>
                <a:lnTo>
                  <a:pt x="1136066" y="0"/>
                </a:lnTo>
                <a:lnTo>
                  <a:pt x="1136066" y="1136066"/>
                </a:lnTo>
                <a:lnTo>
                  <a:pt x="0" y="113606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912753"/>
            <a:ext cx="9579375" cy="1159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735"/>
              </a:lnSpc>
            </a:pPr>
            <a:r>
              <a:rPr lang="en-US" sz="8241" spc="-222">
                <a:solidFill>
                  <a:srgbClr val="000000"/>
                </a:solidFill>
                <a:latin typeface="Bebas Neue 1"/>
                <a:ea typeface="Bebas Neue 1"/>
                <a:cs typeface="Bebas Neue 1"/>
                <a:sym typeface="Bebas Neue 1"/>
              </a:rPr>
              <a:t>FROM OUR RESEARCH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028700" y="4166228"/>
            <a:ext cx="283160" cy="274919"/>
            <a:chOff x="0" y="0"/>
            <a:chExt cx="837164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37164" cy="812800"/>
            </a:xfrm>
            <a:custGeom>
              <a:avLst/>
              <a:gdLst/>
              <a:ahLst/>
              <a:cxnLst/>
              <a:rect r="r" b="b" t="t" l="l"/>
              <a:pathLst>
                <a:path h="812800" w="837164">
                  <a:moveTo>
                    <a:pt x="418582" y="0"/>
                  </a:moveTo>
                  <a:cubicBezTo>
                    <a:pt x="187406" y="0"/>
                    <a:pt x="0" y="181951"/>
                    <a:pt x="0" y="406400"/>
                  </a:cubicBezTo>
                  <a:cubicBezTo>
                    <a:pt x="0" y="630849"/>
                    <a:pt x="187406" y="812800"/>
                    <a:pt x="418582" y="812800"/>
                  </a:cubicBezTo>
                  <a:cubicBezTo>
                    <a:pt x="649759" y="812800"/>
                    <a:pt x="837164" y="630849"/>
                    <a:pt x="837164" y="406400"/>
                  </a:cubicBezTo>
                  <a:cubicBezTo>
                    <a:pt x="837164" y="181951"/>
                    <a:pt x="649759" y="0"/>
                    <a:pt x="418582" y="0"/>
                  </a:cubicBezTo>
                  <a:close/>
                </a:path>
              </a:pathLst>
            </a:custGeom>
            <a:solidFill>
              <a:srgbClr val="4CA0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8484" y="19050"/>
              <a:ext cx="680196" cy="717550"/>
            </a:xfrm>
            <a:prstGeom prst="rect">
              <a:avLst/>
            </a:prstGeom>
          </p:spPr>
          <p:txBody>
            <a:bodyPr anchor="ctr" rtlCol="false" tIns="16318" lIns="16318" bIns="16318" rIns="16318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724765" y="4006210"/>
            <a:ext cx="15534535" cy="1099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82"/>
              </a:lnSpc>
            </a:pPr>
            <a:r>
              <a:rPr lang="en-US" sz="32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in 2024, the Y Vote Team of AEGEE-Europe did a survey and wrote a policy paper on increasing youth participation in elections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028700" y="5662548"/>
            <a:ext cx="283160" cy="274919"/>
            <a:chOff x="0" y="0"/>
            <a:chExt cx="837164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37164" cy="812800"/>
            </a:xfrm>
            <a:custGeom>
              <a:avLst/>
              <a:gdLst/>
              <a:ahLst/>
              <a:cxnLst/>
              <a:rect r="r" b="b" t="t" l="l"/>
              <a:pathLst>
                <a:path h="812800" w="837164">
                  <a:moveTo>
                    <a:pt x="418582" y="0"/>
                  </a:moveTo>
                  <a:cubicBezTo>
                    <a:pt x="187406" y="0"/>
                    <a:pt x="0" y="181951"/>
                    <a:pt x="0" y="406400"/>
                  </a:cubicBezTo>
                  <a:cubicBezTo>
                    <a:pt x="0" y="630849"/>
                    <a:pt x="187406" y="812800"/>
                    <a:pt x="418582" y="812800"/>
                  </a:cubicBezTo>
                  <a:cubicBezTo>
                    <a:pt x="649759" y="812800"/>
                    <a:pt x="837164" y="630849"/>
                    <a:pt x="837164" y="406400"/>
                  </a:cubicBezTo>
                  <a:cubicBezTo>
                    <a:pt x="837164" y="181951"/>
                    <a:pt x="649759" y="0"/>
                    <a:pt x="418582" y="0"/>
                  </a:cubicBezTo>
                  <a:close/>
                </a:path>
              </a:pathLst>
            </a:custGeom>
            <a:solidFill>
              <a:srgbClr val="4CA0F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78484" y="19050"/>
              <a:ext cx="680196" cy="717550"/>
            </a:xfrm>
            <a:prstGeom prst="rect">
              <a:avLst/>
            </a:prstGeom>
          </p:spPr>
          <p:txBody>
            <a:bodyPr anchor="ctr" rtlCol="false" tIns="16318" lIns="16318" bIns="16318" rIns="16318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724765" y="5502530"/>
            <a:ext cx="15534535" cy="5378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82"/>
              </a:lnSpc>
            </a:pPr>
            <a:r>
              <a:rPr lang="en-US" sz="32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we asked young people a few questions and the results: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528122" y="6976345"/>
            <a:ext cx="1125021" cy="7612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210"/>
              </a:lnSpc>
            </a:pPr>
            <a:r>
              <a:rPr lang="en-US" sz="4436">
                <a:solidFill>
                  <a:srgbClr val="434242"/>
                </a:solidFill>
                <a:latin typeface="Bebas Neue 1"/>
                <a:ea typeface="Bebas Neue 1"/>
                <a:cs typeface="Bebas Neue 1"/>
                <a:sym typeface="Bebas Neue 1"/>
              </a:rPr>
              <a:t>81%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140375" y="6966820"/>
            <a:ext cx="1125021" cy="7612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210"/>
              </a:lnSpc>
            </a:pPr>
            <a:r>
              <a:rPr lang="en-US" sz="4436">
                <a:solidFill>
                  <a:srgbClr val="434242"/>
                </a:solidFill>
                <a:latin typeface="Bebas Neue 1"/>
                <a:ea typeface="Bebas Neue 1"/>
                <a:cs typeface="Bebas Neue 1"/>
                <a:sym typeface="Bebas Neue 1"/>
              </a:rPr>
              <a:t>35%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4911224" y="7980963"/>
            <a:ext cx="3583322" cy="160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2"/>
              </a:lnSpc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occasionally engage in non-traditional forms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170280" y="7990488"/>
            <a:ext cx="3583322" cy="160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2"/>
              </a:lnSpc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always vote in elections and referendums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102172" y="9044685"/>
            <a:ext cx="6953059" cy="7137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03"/>
              </a:lnSpc>
            </a:pPr>
            <a:r>
              <a:rPr lang="en-US" sz="2073" b="true">
                <a:solidFill>
                  <a:srgbClr val="000000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Figure 2:</a:t>
            </a:r>
            <a:r>
              <a:rPr lang="en-US" sz="2073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 Do you feel that current political leaders in your country represent the interests of young people?</a:t>
            </a:r>
          </a:p>
        </p:txBody>
      </p:sp>
      <p:pic>
        <p:nvPicPr>
          <p:cNvPr name="Picture 21" id="21"/>
          <p:cNvPicPr>
            <a:picLocks noChangeAspect="true"/>
          </p:cNvPicPr>
          <p:nvPr/>
        </p:nvPicPr>
        <p:blipFill>
          <a:blip r:embed="rId8"/>
          <a:stretch>
            <a:fillRect/>
          </a:stretch>
        </p:blipFill>
        <p:spPr>
          <a:xfrm rot="0">
            <a:off x="12569112" y="4735489"/>
            <a:ext cx="4446008" cy="4446008"/>
          </a:xfrm>
          <a:prstGeom prst="rect">
            <a:avLst/>
          </a:prstGeom>
        </p:spPr>
      </p:pic>
      <p:sp>
        <p:nvSpPr>
          <p:cNvPr name="TextBox 22" id="22"/>
          <p:cNvSpPr txBox="true"/>
          <p:nvPr/>
        </p:nvSpPr>
        <p:spPr>
          <a:xfrm rot="0">
            <a:off x="13308378" y="8091617"/>
            <a:ext cx="537476" cy="6203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63"/>
              </a:lnSpc>
            </a:pPr>
            <a:r>
              <a:rPr lang="en-US" sz="2229" spc="-60">
                <a:solidFill>
                  <a:srgbClr val="FFFFFF"/>
                </a:solidFill>
                <a:latin typeface="Bebas Neue 1"/>
                <a:ea typeface="Bebas Neue 1"/>
                <a:cs typeface="Bebas Neue 1"/>
                <a:sym typeface="Bebas Neue 1"/>
              </a:rPr>
              <a:t>NO</a:t>
            </a:r>
          </a:p>
          <a:p>
            <a:pPr algn="l">
              <a:lnSpc>
                <a:spcPts val="2363"/>
              </a:lnSpc>
            </a:pPr>
            <a:r>
              <a:rPr lang="en-US" sz="2229" spc="-60">
                <a:solidFill>
                  <a:srgbClr val="FFFFFF"/>
                </a:solidFill>
                <a:latin typeface="Bebas Neue 1"/>
                <a:ea typeface="Bebas Neue 1"/>
                <a:cs typeface="Bebas Neue 1"/>
                <a:sym typeface="Bebas Neue 1"/>
              </a:rPr>
              <a:t>215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4554325" y="7771902"/>
            <a:ext cx="537476" cy="615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63"/>
              </a:lnSpc>
            </a:pPr>
            <a:r>
              <a:rPr lang="en-US" sz="2229" spc="-60">
                <a:solidFill>
                  <a:srgbClr val="000000"/>
                </a:solidFill>
                <a:latin typeface="Bebas Neue 1"/>
                <a:ea typeface="Bebas Neue 1"/>
                <a:cs typeface="Bebas Neue 1"/>
                <a:sym typeface="Bebas Neue 1"/>
              </a:rPr>
              <a:t>YES</a:t>
            </a:r>
          </a:p>
          <a:p>
            <a:pPr algn="ctr">
              <a:lnSpc>
                <a:spcPts val="2363"/>
              </a:lnSpc>
            </a:pPr>
            <a:r>
              <a:rPr lang="en-US" sz="2229" spc="-60">
                <a:solidFill>
                  <a:srgbClr val="000000"/>
                </a:solidFill>
                <a:latin typeface="Bebas Neue 1"/>
                <a:ea typeface="Bebas Neue 1"/>
                <a:cs typeface="Bebas Neue 1"/>
                <a:sym typeface="Bebas Neue 1"/>
              </a:rPr>
              <a:t>19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5665728" y="7623254"/>
            <a:ext cx="844348" cy="9124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63"/>
              </a:lnSpc>
            </a:pPr>
            <a:r>
              <a:rPr lang="en-US" sz="2229" spc="-60">
                <a:solidFill>
                  <a:srgbClr val="000000"/>
                </a:solidFill>
                <a:latin typeface="Bebas Neue 1"/>
                <a:ea typeface="Bebas Neue 1"/>
                <a:cs typeface="Bebas Neue 1"/>
                <a:sym typeface="Bebas Neue 1"/>
              </a:rPr>
              <a:t>I DON’T KNOW</a:t>
            </a:r>
          </a:p>
          <a:p>
            <a:pPr algn="ctr">
              <a:lnSpc>
                <a:spcPts val="2363"/>
              </a:lnSpc>
            </a:pPr>
            <a:r>
              <a:rPr lang="en-US" sz="2229" spc="-60">
                <a:solidFill>
                  <a:srgbClr val="000000"/>
                </a:solidFill>
                <a:latin typeface="Bebas Neue 1"/>
                <a:ea typeface="Bebas Neue 1"/>
                <a:cs typeface="Bebas Neue 1"/>
                <a:sym typeface="Bebas Neue 1"/>
              </a:rPr>
              <a:t>16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7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0339056">
            <a:off x="-3543449" y="-10496773"/>
            <a:ext cx="22939556" cy="15112293"/>
            <a:chOff x="0" y="0"/>
            <a:chExt cx="30586075" cy="20149724"/>
          </a:xfrm>
        </p:grpSpPr>
        <p:sp>
          <p:nvSpPr>
            <p:cNvPr name="Freeform 3" id="3"/>
            <p:cNvSpPr/>
            <p:nvPr/>
          </p:nvSpPr>
          <p:spPr>
            <a:xfrm flipH="true" flipV="false" rot="-453172">
              <a:off x="1283843" y="1792406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true" flipV="false" rot="-453172">
              <a:off x="950725" y="2019762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5065780" y="697925"/>
            <a:ext cx="1119577" cy="1119577"/>
          </a:xfrm>
          <a:custGeom>
            <a:avLst/>
            <a:gdLst/>
            <a:ahLst/>
            <a:cxnLst/>
            <a:rect r="r" b="b" t="t" l="l"/>
            <a:pathLst>
              <a:path h="1119577" w="1119577">
                <a:moveTo>
                  <a:pt x="0" y="0"/>
                </a:moveTo>
                <a:lnTo>
                  <a:pt x="1119578" y="0"/>
                </a:lnTo>
                <a:lnTo>
                  <a:pt x="1119578" y="1119578"/>
                </a:lnTo>
                <a:lnTo>
                  <a:pt x="0" y="111957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478552" y="697925"/>
            <a:ext cx="1136066" cy="1136066"/>
          </a:xfrm>
          <a:custGeom>
            <a:avLst/>
            <a:gdLst/>
            <a:ahLst/>
            <a:cxnLst/>
            <a:rect r="r" b="b" t="t" l="l"/>
            <a:pathLst>
              <a:path h="1136066" w="1136066">
                <a:moveTo>
                  <a:pt x="0" y="0"/>
                </a:moveTo>
                <a:lnTo>
                  <a:pt x="1136066" y="0"/>
                </a:lnTo>
                <a:lnTo>
                  <a:pt x="1136066" y="1136066"/>
                </a:lnTo>
                <a:lnTo>
                  <a:pt x="0" y="113606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912753"/>
            <a:ext cx="9579375" cy="1159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735"/>
              </a:lnSpc>
            </a:pPr>
            <a:r>
              <a:rPr lang="en-US" sz="8241" spc="-222">
                <a:solidFill>
                  <a:srgbClr val="000000"/>
                </a:solidFill>
                <a:latin typeface="Bebas Neue 1"/>
                <a:ea typeface="Bebas Neue 1"/>
                <a:cs typeface="Bebas Neue 1"/>
                <a:sym typeface="Bebas Neue 1"/>
              </a:rPr>
              <a:t>WHY DO YOUNG PEOPLE VOTE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4162998"/>
            <a:ext cx="16230600" cy="3778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669631" indent="-334816" lvl="1">
              <a:lnSpc>
                <a:spcPts val="4342"/>
              </a:lnSpc>
              <a:buFont typeface="Arial"/>
              <a:buChar char="•"/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to ensure that existing policies reflect the issues most relevant to them: </a:t>
            </a:r>
            <a:r>
              <a:rPr lang="en-US" b="true" sz="3101">
                <a:solidFill>
                  <a:srgbClr val="000000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climate change, education, </a:t>
            </a: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and </a:t>
            </a:r>
            <a:r>
              <a:rPr lang="en-US" b="true" sz="3101">
                <a:solidFill>
                  <a:srgbClr val="000000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social justice and human rights</a:t>
            </a: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 as their primary areas of concern</a:t>
            </a:r>
          </a:p>
          <a:p>
            <a:pPr algn="just" marL="669631" indent="-334816" lvl="1">
              <a:lnSpc>
                <a:spcPts val="4342"/>
              </a:lnSpc>
              <a:buFont typeface="Arial"/>
              <a:buChar char="•"/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motivated by a sense of public duty to participate in elections (77% of respondents)</a:t>
            </a:r>
          </a:p>
          <a:p>
            <a:pPr algn="just" marL="669631" indent="-334816" lvl="1">
              <a:lnSpc>
                <a:spcPts val="4342"/>
              </a:lnSpc>
              <a:buFont typeface="Arial"/>
              <a:buChar char="•"/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to prevent right-wing extremist politicians from gaining power</a:t>
            </a:r>
          </a:p>
          <a:p>
            <a:pPr algn="just" marL="669631" indent="-334816" lvl="1">
              <a:lnSpc>
                <a:spcPts val="4342"/>
              </a:lnSpc>
              <a:buFont typeface="Arial"/>
              <a:buChar char="•"/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to challenge the status quo and advocate for systemic change</a:t>
            </a:r>
          </a:p>
          <a:p>
            <a:pPr algn="just" marL="669631" indent="-334816" lvl="1">
              <a:lnSpc>
                <a:spcPts val="4342"/>
              </a:lnSpc>
              <a:buFont typeface="Arial"/>
              <a:buChar char="•"/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to support a specific candidate (30.5%)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7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0339056">
            <a:off x="-3543449" y="-10496773"/>
            <a:ext cx="22939556" cy="15112293"/>
            <a:chOff x="0" y="0"/>
            <a:chExt cx="30586075" cy="20149724"/>
          </a:xfrm>
        </p:grpSpPr>
        <p:sp>
          <p:nvSpPr>
            <p:cNvPr name="Freeform 3" id="3"/>
            <p:cNvSpPr/>
            <p:nvPr/>
          </p:nvSpPr>
          <p:spPr>
            <a:xfrm flipH="true" flipV="false" rot="-453172">
              <a:off x="1283843" y="1792406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true" flipV="false" rot="-453172">
              <a:off x="950725" y="2019762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5065780" y="697925"/>
            <a:ext cx="1119577" cy="1119577"/>
          </a:xfrm>
          <a:custGeom>
            <a:avLst/>
            <a:gdLst/>
            <a:ahLst/>
            <a:cxnLst/>
            <a:rect r="r" b="b" t="t" l="l"/>
            <a:pathLst>
              <a:path h="1119577" w="1119577">
                <a:moveTo>
                  <a:pt x="0" y="0"/>
                </a:moveTo>
                <a:lnTo>
                  <a:pt x="1119578" y="0"/>
                </a:lnTo>
                <a:lnTo>
                  <a:pt x="1119578" y="1119578"/>
                </a:lnTo>
                <a:lnTo>
                  <a:pt x="0" y="111957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478552" y="697925"/>
            <a:ext cx="1136066" cy="1136066"/>
          </a:xfrm>
          <a:custGeom>
            <a:avLst/>
            <a:gdLst/>
            <a:ahLst/>
            <a:cxnLst/>
            <a:rect r="r" b="b" t="t" l="l"/>
            <a:pathLst>
              <a:path h="1136066" w="1136066">
                <a:moveTo>
                  <a:pt x="0" y="0"/>
                </a:moveTo>
                <a:lnTo>
                  <a:pt x="1136066" y="0"/>
                </a:lnTo>
                <a:lnTo>
                  <a:pt x="1136066" y="1136066"/>
                </a:lnTo>
                <a:lnTo>
                  <a:pt x="0" y="113606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true" rot="4124437">
            <a:off x="13692726" y="4022918"/>
            <a:ext cx="6271740" cy="3500771"/>
          </a:xfrm>
          <a:custGeom>
            <a:avLst/>
            <a:gdLst/>
            <a:ahLst/>
            <a:cxnLst/>
            <a:rect r="r" b="b" t="t" l="l"/>
            <a:pathLst>
              <a:path h="3500771" w="6271740">
                <a:moveTo>
                  <a:pt x="0" y="3500771"/>
                </a:moveTo>
                <a:lnTo>
                  <a:pt x="6271739" y="3500771"/>
                </a:lnTo>
                <a:lnTo>
                  <a:pt x="6271739" y="0"/>
                </a:lnTo>
                <a:lnTo>
                  <a:pt x="0" y="0"/>
                </a:lnTo>
                <a:lnTo>
                  <a:pt x="0" y="3500771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8700" y="4867719"/>
            <a:ext cx="14596869" cy="3778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69631" indent="-334816" lvl="1">
              <a:lnSpc>
                <a:spcPts val="4342"/>
              </a:lnSpc>
              <a:buFont typeface="Arial"/>
              <a:buChar char="•"/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Increased transparency in decision-making (54%)</a:t>
            </a:r>
          </a:p>
          <a:p>
            <a:pPr algn="l" marL="669631" indent="-334816" lvl="1">
              <a:lnSpc>
                <a:spcPts val="4342"/>
              </a:lnSpc>
              <a:buFont typeface="Arial"/>
              <a:buChar char="•"/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clearer communication from political parties and candidates (50%)</a:t>
            </a:r>
          </a:p>
          <a:p>
            <a:pPr algn="l" marL="669631" indent="-334816" lvl="1">
              <a:lnSpc>
                <a:spcPts val="4342"/>
              </a:lnSpc>
              <a:buFont typeface="Arial"/>
              <a:buChar char="•"/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regular events and meetings with elected politicians</a:t>
            </a:r>
          </a:p>
          <a:p>
            <a:pPr algn="l" marL="669631" indent="-334816" lvl="1">
              <a:lnSpc>
                <a:spcPts val="4342"/>
              </a:lnSpc>
              <a:buFont typeface="Arial"/>
              <a:buChar char="•"/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more information on how young people can get involved in political processes</a:t>
            </a:r>
          </a:p>
          <a:p>
            <a:pPr algn="l" marL="669631" indent="-334816" lvl="1">
              <a:lnSpc>
                <a:spcPts val="4342"/>
              </a:lnSpc>
              <a:buFont typeface="Arial"/>
              <a:buChar char="•"/>
            </a:pPr>
            <a:r>
              <a:rPr lang="en-US" sz="3101">
                <a:solidFill>
                  <a:srgbClr val="000000"/>
                </a:solidFill>
                <a:latin typeface="Open Sans 1"/>
                <a:ea typeface="Open Sans 1"/>
                <a:cs typeface="Open Sans 1"/>
                <a:sym typeface="Open Sans 1"/>
              </a:rPr>
              <a:t>the presence of a political party that accurately represents their views and values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1929241"/>
            <a:ext cx="10641894" cy="1159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735"/>
              </a:lnSpc>
            </a:pPr>
            <a:r>
              <a:rPr lang="en-US" sz="8241" spc="-222">
                <a:solidFill>
                  <a:srgbClr val="000000"/>
                </a:solidFill>
                <a:latin typeface="Bebas Neue 1"/>
                <a:ea typeface="Bebas Neue 1"/>
                <a:cs typeface="Bebas Neue 1"/>
                <a:sym typeface="Bebas Neue 1"/>
              </a:rPr>
              <a:t>YOUTH PARTICIPATION IN ELECTIONS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21885" y="3390249"/>
            <a:ext cx="7595742" cy="4893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19"/>
              </a:lnSpc>
            </a:pPr>
            <a:r>
              <a:rPr lang="en-US" sz="3414" spc="71">
                <a:solidFill>
                  <a:srgbClr val="4CA0FF"/>
                </a:solidFill>
                <a:latin typeface="Bebas Neue 1"/>
                <a:ea typeface="Bebas Neue 1"/>
                <a:cs typeface="Bebas Neue 1"/>
                <a:sym typeface="Bebas Neue 1"/>
              </a:rPr>
              <a:t>WHAT WOULD ENCOURAGE YOUTH TO BE MORE ACTIVE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7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31929">
            <a:off x="6116112" y="4106439"/>
            <a:ext cx="6055776" cy="5177689"/>
          </a:xfrm>
          <a:custGeom>
            <a:avLst/>
            <a:gdLst/>
            <a:ahLst/>
            <a:cxnLst/>
            <a:rect r="r" b="b" t="t" l="l"/>
            <a:pathLst>
              <a:path h="5177689" w="6055776">
                <a:moveTo>
                  <a:pt x="0" y="0"/>
                </a:moveTo>
                <a:lnTo>
                  <a:pt x="6055776" y="0"/>
                </a:lnTo>
                <a:lnTo>
                  <a:pt x="6055776" y="5177689"/>
                </a:lnTo>
                <a:lnTo>
                  <a:pt x="0" y="51776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315760" y="1456655"/>
            <a:ext cx="7656480" cy="162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10"/>
              </a:lnSpc>
            </a:pPr>
            <a:r>
              <a:rPr lang="en-US" sz="6678" spc="-133">
                <a:solidFill>
                  <a:srgbClr val="2B2B2B"/>
                </a:solidFill>
                <a:latin typeface="Bebas Neue 1"/>
                <a:ea typeface="Bebas Neue 1"/>
                <a:cs typeface="Bebas Neue 1"/>
                <a:sym typeface="Bebas Neue 1"/>
              </a:rPr>
              <a:t>DO YOUNG PEOPLE GET INVOLVED IN DEMOCRACY?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bg>
      <p:bgPr>
        <a:solidFill>
          <a:srgbClr val="4CA0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457325"/>
            <a:ext cx="10885429" cy="1324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80"/>
              </a:lnSpc>
            </a:pPr>
            <a:r>
              <a:rPr lang="en-US" sz="11476" b="true">
                <a:solidFill>
                  <a:srgbClr val="FFFFFF"/>
                </a:solidFill>
                <a:latin typeface="Bebas Neue 2 Bold"/>
                <a:ea typeface="Bebas Neue 2 Bold"/>
                <a:cs typeface="Bebas Neue 2 Bold"/>
                <a:sym typeface="Bebas Neue 2 Bold"/>
              </a:rPr>
              <a:t>LET’S DISCUSS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028700" y="2888130"/>
            <a:ext cx="15269538" cy="60756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02042" indent="-351021" lvl="1">
              <a:lnSpc>
                <a:spcPts val="4812"/>
              </a:lnSpc>
              <a:buFont typeface="Arial"/>
              <a:buChar char="•"/>
            </a:pPr>
            <a:r>
              <a:rPr lang="en-US" b="true" sz="3251" spc="126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D</a:t>
            </a:r>
            <a:r>
              <a:rPr lang="en-US" b="true" sz="3251" spc="126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o you usually vote in elections? Why or why not?</a:t>
            </a:r>
          </a:p>
          <a:p>
            <a:pPr algn="l">
              <a:lnSpc>
                <a:spcPts val="4812"/>
              </a:lnSpc>
            </a:pPr>
          </a:p>
          <a:p>
            <a:pPr algn="l" marL="702042" indent="-351021" lvl="1">
              <a:lnSpc>
                <a:spcPts val="4812"/>
              </a:lnSpc>
              <a:buFont typeface="Arial"/>
              <a:buChar char="•"/>
            </a:pPr>
            <a:r>
              <a:rPr lang="en-US" b="true" sz="3251" spc="126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What issues do you think young people care about the most when voting?</a:t>
            </a:r>
          </a:p>
          <a:p>
            <a:pPr algn="l">
              <a:lnSpc>
                <a:spcPts val="4812"/>
              </a:lnSpc>
            </a:pPr>
          </a:p>
          <a:p>
            <a:pPr algn="l" marL="702042" indent="-351021" lvl="1">
              <a:lnSpc>
                <a:spcPts val="4812"/>
              </a:lnSpc>
              <a:buFont typeface="Arial"/>
              <a:buChar char="•"/>
            </a:pPr>
            <a:r>
              <a:rPr lang="en-US" b="true" sz="3251" spc="126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What c</a:t>
            </a:r>
            <a:r>
              <a:rPr lang="en-US" b="true" sz="3251" spc="126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ould institutions, schools, or NGOs/AEGEE do better to support young people’s political engagement?</a:t>
            </a:r>
          </a:p>
          <a:p>
            <a:pPr algn="l">
              <a:lnSpc>
                <a:spcPts val="4812"/>
              </a:lnSpc>
            </a:pPr>
          </a:p>
          <a:p>
            <a:pPr algn="l" marL="702042" indent="-351021" lvl="1">
              <a:lnSpc>
                <a:spcPts val="4812"/>
              </a:lnSpc>
              <a:buFont typeface="Arial"/>
              <a:buChar char="•"/>
            </a:pPr>
            <a:r>
              <a:rPr lang="en-US" b="true" sz="3251" spc="126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Have you ever taken part in civic or political activities beyond voting (e.g. petitions, protests, campaigns)? If yes, why?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7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0339056">
            <a:off x="-3543449" y="-10496773"/>
            <a:ext cx="22939556" cy="15112293"/>
            <a:chOff x="0" y="0"/>
            <a:chExt cx="30586075" cy="20149724"/>
          </a:xfrm>
        </p:grpSpPr>
        <p:sp>
          <p:nvSpPr>
            <p:cNvPr name="Freeform 3" id="3"/>
            <p:cNvSpPr/>
            <p:nvPr/>
          </p:nvSpPr>
          <p:spPr>
            <a:xfrm flipH="true" flipV="false" rot="-453172">
              <a:off x="1283843" y="1792406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true" flipV="false" rot="-453172">
              <a:off x="950725" y="2019762"/>
              <a:ext cx="28351507" cy="16337556"/>
            </a:xfrm>
            <a:custGeom>
              <a:avLst/>
              <a:gdLst/>
              <a:ahLst/>
              <a:cxnLst/>
              <a:rect r="r" b="b" t="t" l="l"/>
              <a:pathLst>
                <a:path h="16337556" w="28351507">
                  <a:moveTo>
                    <a:pt x="28351507" y="0"/>
                  </a:moveTo>
                  <a:lnTo>
                    <a:pt x="0" y="0"/>
                  </a:lnTo>
                  <a:lnTo>
                    <a:pt x="0" y="16337556"/>
                  </a:lnTo>
                  <a:lnTo>
                    <a:pt x="28351507" y="16337556"/>
                  </a:lnTo>
                  <a:lnTo>
                    <a:pt x="28351507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6139723" y="697925"/>
            <a:ext cx="1119577" cy="1119577"/>
          </a:xfrm>
          <a:custGeom>
            <a:avLst/>
            <a:gdLst/>
            <a:ahLst/>
            <a:cxnLst/>
            <a:rect r="r" b="b" t="t" l="l"/>
            <a:pathLst>
              <a:path h="1119577" w="1119577">
                <a:moveTo>
                  <a:pt x="0" y="0"/>
                </a:moveTo>
                <a:lnTo>
                  <a:pt x="1119577" y="0"/>
                </a:lnTo>
                <a:lnTo>
                  <a:pt x="1119577" y="1119578"/>
                </a:lnTo>
                <a:lnTo>
                  <a:pt x="0" y="111957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187299" y="5820030"/>
            <a:ext cx="3438270" cy="3438270"/>
          </a:xfrm>
          <a:custGeom>
            <a:avLst/>
            <a:gdLst/>
            <a:ahLst/>
            <a:cxnLst/>
            <a:rect r="r" b="b" t="t" l="l"/>
            <a:pathLst>
              <a:path h="3438270" w="3438270">
                <a:moveTo>
                  <a:pt x="0" y="0"/>
                </a:moveTo>
                <a:lnTo>
                  <a:pt x="3438270" y="0"/>
                </a:lnTo>
                <a:lnTo>
                  <a:pt x="3438270" y="3438270"/>
                </a:lnTo>
                <a:lnTo>
                  <a:pt x="0" y="343827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065010" y="4141402"/>
            <a:ext cx="8568259" cy="2204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733"/>
              </a:lnSpc>
            </a:pPr>
            <a:r>
              <a:rPr lang="en-US" sz="15786" spc="-426">
                <a:solidFill>
                  <a:srgbClr val="000000"/>
                </a:solidFill>
                <a:latin typeface="Bebas Neue 1"/>
                <a:ea typeface="Bebas Neue 1"/>
                <a:cs typeface="Bebas Neue 1"/>
                <a:sym typeface="Bebas Neue 1"/>
              </a:rPr>
              <a:t>THANK YOU!</a:t>
            </a:r>
          </a:p>
        </p:txBody>
      </p:sp>
      <p:sp>
        <p:nvSpPr>
          <p:cNvPr name="Freeform 8" id="8"/>
          <p:cNvSpPr/>
          <p:nvPr/>
        </p:nvSpPr>
        <p:spPr>
          <a:xfrm flipH="true" flipV="false" rot="7873949">
            <a:off x="7070101" y="6796038"/>
            <a:ext cx="1712455" cy="2191942"/>
          </a:xfrm>
          <a:custGeom>
            <a:avLst/>
            <a:gdLst/>
            <a:ahLst/>
            <a:cxnLst/>
            <a:rect r="r" b="b" t="t" l="l"/>
            <a:pathLst>
              <a:path h="2191942" w="1712455">
                <a:moveTo>
                  <a:pt x="1712455" y="0"/>
                </a:moveTo>
                <a:lnTo>
                  <a:pt x="0" y="0"/>
                </a:lnTo>
                <a:lnTo>
                  <a:pt x="0" y="2191943"/>
                </a:lnTo>
                <a:lnTo>
                  <a:pt x="1712455" y="2191943"/>
                </a:lnTo>
                <a:lnTo>
                  <a:pt x="1712455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DAGm2EvnZhk</dc:identifier>
  <dcterms:modified xsi:type="dcterms:W3CDTF">2011-08-01T06:04:30Z</dcterms:modified>
  <cp:revision>1</cp:revision>
  <dc:title>Europe Café - Youth Participation in democracy</dc:title>
</cp:coreProperties>
</file>